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6C3B12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 u="sng">
                <a:solidFill>
                  <a:srgbClr val="511E18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6C3B12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324099" y="1543050"/>
            <a:ext cx="7543800" cy="3829050"/>
          </a:xfrm>
          <a:custGeom>
            <a:avLst/>
            <a:gdLst/>
            <a:ahLst/>
            <a:cxnLst/>
            <a:rect l="l" t="t" r="r" b="b"/>
            <a:pathLst>
              <a:path w="7543800" h="3829050">
                <a:moveTo>
                  <a:pt x="0" y="3829050"/>
                </a:moveTo>
                <a:lnTo>
                  <a:pt x="7543800" y="3829050"/>
                </a:lnTo>
                <a:lnTo>
                  <a:pt x="7543800" y="0"/>
                </a:lnTo>
                <a:lnTo>
                  <a:pt x="0" y="0"/>
                </a:lnTo>
                <a:lnTo>
                  <a:pt x="0" y="3829050"/>
                </a:lnTo>
                <a:close/>
              </a:path>
            </a:pathLst>
          </a:custGeom>
          <a:ln w="15875">
            <a:solidFill>
              <a:srgbClr val="83992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43250"/>
            <a:ext cx="2457449" cy="61912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4550" y="3143250"/>
            <a:ext cx="2457450" cy="61912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695574" y="3524250"/>
            <a:ext cx="6816090" cy="0"/>
          </a:xfrm>
          <a:custGeom>
            <a:avLst/>
            <a:gdLst/>
            <a:ahLst/>
            <a:cxnLst/>
            <a:rect l="l" t="t" r="r" b="b"/>
            <a:pathLst>
              <a:path w="6816090" h="0">
                <a:moveTo>
                  <a:pt x="0" y="0"/>
                </a:moveTo>
                <a:lnTo>
                  <a:pt x="6815708" y="0"/>
                </a:lnTo>
              </a:path>
            </a:pathLst>
          </a:custGeom>
          <a:ln w="15875">
            <a:solidFill>
              <a:srgbClr val="8399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6C3B12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9599" y="609600"/>
            <a:ext cx="10972800" cy="5638800"/>
          </a:xfrm>
          <a:custGeom>
            <a:avLst/>
            <a:gdLst/>
            <a:ahLst/>
            <a:cxnLst/>
            <a:rect l="l" t="t" r="r" b="b"/>
            <a:pathLst>
              <a:path w="10972800" h="5638800">
                <a:moveTo>
                  <a:pt x="0" y="5638800"/>
                </a:moveTo>
                <a:lnTo>
                  <a:pt x="10972800" y="5638800"/>
                </a:lnTo>
                <a:lnTo>
                  <a:pt x="109728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ln w="15875">
            <a:solidFill>
              <a:srgbClr val="83992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152775"/>
            <a:ext cx="761999" cy="609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39525" y="3152775"/>
            <a:ext cx="752475" cy="609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3912" y="722249"/>
            <a:ext cx="10544175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6C3B12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1727" y="3419397"/>
            <a:ext cx="10036810" cy="2576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sng">
                <a:solidFill>
                  <a:srgbClr val="511E18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5695" y="2037397"/>
            <a:ext cx="4886325" cy="14903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600" spc="110" b="1">
                <a:solidFill>
                  <a:srgbClr val="373737"/>
                </a:solidFill>
                <a:latin typeface="Georgia"/>
                <a:cs typeface="Georgia"/>
              </a:rPr>
              <a:t>SPICES</a:t>
            </a:r>
            <a:endParaRPr sz="9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1400174" y="2419350"/>
              <a:ext cx="9407525" cy="0"/>
            </a:xfrm>
            <a:custGeom>
              <a:avLst/>
              <a:gdLst/>
              <a:ahLst/>
              <a:cxnLst/>
              <a:rect l="l" t="t" r="r" b="b"/>
              <a:pathLst>
                <a:path w="9407525" h="0">
                  <a:moveTo>
                    <a:pt x="0" y="0"/>
                  </a:moveTo>
                  <a:lnTo>
                    <a:pt x="9407271" y="0"/>
                  </a:lnTo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47724" y="666750"/>
              <a:ext cx="3724275" cy="1447800"/>
            </a:xfrm>
            <a:custGeom>
              <a:avLst/>
              <a:gdLst/>
              <a:ahLst/>
              <a:cxnLst/>
              <a:rect l="l" t="t" r="r" b="b"/>
              <a:pathLst>
                <a:path w="3724275" h="1447800">
                  <a:moveTo>
                    <a:pt x="3724275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3724275" y="1447800"/>
                  </a:lnTo>
                  <a:lnTo>
                    <a:pt x="3724275" y="0"/>
                  </a:lnTo>
                  <a:close/>
                </a:path>
              </a:pathLst>
            </a:custGeom>
            <a:solidFill>
              <a:srgbClr val="DEB34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5194" y="590232"/>
            <a:ext cx="3524250" cy="14903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600" spc="-365" b="1">
                <a:solidFill>
                  <a:srgbClr val="511E18"/>
                </a:solidFill>
                <a:latin typeface="Trebuchet MS"/>
                <a:cs typeface="Trebuchet MS"/>
              </a:rPr>
              <a:t>SPICES</a:t>
            </a:r>
            <a:endParaRPr sz="96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47725" y="2428875"/>
            <a:ext cx="10496550" cy="3762375"/>
          </a:xfrm>
          <a:custGeom>
            <a:avLst/>
            <a:gdLst/>
            <a:ahLst/>
            <a:cxnLst/>
            <a:rect l="l" t="t" r="r" b="b"/>
            <a:pathLst>
              <a:path w="10496550" h="3762375">
                <a:moveTo>
                  <a:pt x="10496550" y="0"/>
                </a:moveTo>
                <a:lnTo>
                  <a:pt x="0" y="0"/>
                </a:lnTo>
                <a:lnTo>
                  <a:pt x="0" y="3762375"/>
                </a:lnTo>
                <a:lnTo>
                  <a:pt x="10496550" y="3762375"/>
                </a:lnTo>
                <a:lnTo>
                  <a:pt x="104965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25194" y="2430399"/>
            <a:ext cx="10351770" cy="35128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298450" marR="5080" indent="-286385">
              <a:lnSpc>
                <a:spcPct val="99900"/>
              </a:lnSpc>
              <a:spcBef>
                <a:spcPts val="110"/>
              </a:spcBef>
              <a:buClr>
                <a:srgbClr val="83992A"/>
              </a:buClr>
              <a:buSzPct val="113888"/>
              <a:buFont typeface="Arial"/>
              <a:buChar char="•"/>
              <a:tabLst>
                <a:tab pos="299085" algn="l"/>
              </a:tabLst>
            </a:pP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Spices</a:t>
            </a:r>
            <a:r>
              <a:rPr dirty="0" sz="3600" spc="60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are</a:t>
            </a:r>
            <a:r>
              <a:rPr dirty="0" sz="3600" spc="50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aromatic</a:t>
            </a:r>
            <a:r>
              <a:rPr dirty="0" sz="3600" spc="5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products</a:t>
            </a:r>
            <a:r>
              <a:rPr dirty="0" sz="3600" spc="61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or</a:t>
            </a:r>
            <a:r>
              <a:rPr dirty="0" sz="3600" spc="5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substances</a:t>
            </a:r>
            <a:r>
              <a:rPr dirty="0" sz="3600" spc="55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600" spc="4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</a:t>
            </a:r>
            <a:r>
              <a:rPr dirty="0" sz="3600" spc="6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plant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origin,</a:t>
            </a:r>
            <a:r>
              <a:rPr dirty="0" sz="3600" spc="75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obtained</a:t>
            </a:r>
            <a:r>
              <a:rPr dirty="0" sz="3600" spc="70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from</a:t>
            </a:r>
            <a:r>
              <a:rPr dirty="0" sz="3600" spc="6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dried</a:t>
            </a:r>
            <a:r>
              <a:rPr dirty="0" sz="3600" spc="7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plant</a:t>
            </a:r>
            <a:r>
              <a:rPr dirty="0" sz="3600" spc="64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parts</a:t>
            </a:r>
            <a:r>
              <a:rPr dirty="0" sz="3600" spc="6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such</a:t>
            </a:r>
            <a:r>
              <a:rPr dirty="0" sz="3600" spc="61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600" spc="6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fruits,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seeds,</a:t>
            </a:r>
            <a:r>
              <a:rPr dirty="0" sz="3600" spc="-18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flowers,</a:t>
            </a:r>
            <a:r>
              <a:rPr dirty="0" sz="3600" spc="-3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roots,</a:t>
            </a:r>
            <a:r>
              <a:rPr dirty="0" sz="3600" spc="-5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bark</a:t>
            </a:r>
            <a:r>
              <a:rPr dirty="0" sz="3600" spc="-1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or</a:t>
            </a:r>
            <a:r>
              <a:rPr dirty="0" sz="3600" spc="-1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other</a:t>
            </a:r>
            <a:r>
              <a:rPr dirty="0" sz="3600" spc="-2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plant</a:t>
            </a:r>
            <a:r>
              <a:rPr dirty="0" sz="3600" spc="-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parts.</a:t>
            </a:r>
            <a:endParaRPr sz="3600">
              <a:latin typeface="Garamond"/>
              <a:cs typeface="Garamond"/>
            </a:endParaRPr>
          </a:p>
          <a:p>
            <a:pPr algn="just" marL="298450" marR="11430" indent="-286385">
              <a:lnSpc>
                <a:spcPct val="100800"/>
              </a:lnSpc>
              <a:spcBef>
                <a:spcPts val="1425"/>
              </a:spcBef>
              <a:buClr>
                <a:srgbClr val="83992A"/>
              </a:buClr>
              <a:buSzPct val="113888"/>
              <a:buFont typeface="Arial"/>
              <a:buChar char="•"/>
              <a:tabLst>
                <a:tab pos="413384" algn="l"/>
              </a:tabLst>
            </a:pPr>
            <a:r>
              <a:rPr dirty="0"/>
              <a:t>	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They</a:t>
            </a:r>
            <a:r>
              <a:rPr dirty="0" sz="3600" spc="29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are</a:t>
            </a:r>
            <a:r>
              <a:rPr dirty="0" sz="3600" spc="29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primarily</a:t>
            </a:r>
            <a:r>
              <a:rPr dirty="0" sz="3600" spc="29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used</a:t>
            </a:r>
            <a:r>
              <a:rPr dirty="0" sz="3600" spc="30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for</a:t>
            </a:r>
            <a:r>
              <a:rPr dirty="0" sz="3600" spc="29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flavoring</a:t>
            </a:r>
            <a:r>
              <a:rPr dirty="0" sz="3600" spc="30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coloring</a:t>
            </a:r>
            <a:r>
              <a:rPr dirty="0" sz="3600" spc="32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 spc="-25">
                <a:solidFill>
                  <a:srgbClr val="511E18"/>
                </a:solidFill>
                <a:latin typeface="Garamond"/>
                <a:cs typeface="Garamond"/>
              </a:rPr>
              <a:t>or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preserving</a:t>
            </a:r>
            <a:r>
              <a:rPr dirty="0" sz="3600" spc="2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600" spc="24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foods</a:t>
            </a:r>
            <a:r>
              <a:rPr dirty="0" sz="3600" spc="6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and</a:t>
            </a:r>
            <a:r>
              <a:rPr dirty="0" sz="3600" spc="4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are</a:t>
            </a:r>
            <a:r>
              <a:rPr dirty="0" sz="3600" spc="4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characterized</a:t>
            </a:r>
            <a:r>
              <a:rPr dirty="0" sz="3600" spc="4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by</a:t>
            </a:r>
            <a:r>
              <a:rPr dirty="0" sz="3600" spc="4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strong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aroma</a:t>
            </a:r>
            <a:r>
              <a:rPr dirty="0" sz="3600" spc="-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and</a:t>
            </a:r>
            <a:r>
              <a:rPr dirty="0" sz="3600" spc="-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sweet</a:t>
            </a:r>
            <a:r>
              <a:rPr dirty="0" sz="3600" spc="-3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or</a:t>
            </a:r>
            <a:r>
              <a:rPr dirty="0" sz="3600" spc="4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bitter</a:t>
            </a:r>
            <a:r>
              <a:rPr dirty="0" sz="3600" spc="-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characteristic</a:t>
            </a:r>
            <a:r>
              <a:rPr dirty="0" sz="3600" spc="-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flavour.</a:t>
            </a:r>
            <a:endParaRPr sz="36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971674" y="2000250"/>
            <a:ext cx="8248650" cy="2857500"/>
          </a:xfrm>
          <a:custGeom>
            <a:avLst/>
            <a:gdLst/>
            <a:ahLst/>
            <a:cxnLst/>
            <a:rect l="l" t="t" r="r" b="b"/>
            <a:pathLst>
              <a:path w="8248650" h="2857500">
                <a:moveTo>
                  <a:pt x="8248650" y="0"/>
                </a:moveTo>
                <a:lnTo>
                  <a:pt x="0" y="0"/>
                </a:lnTo>
                <a:lnTo>
                  <a:pt x="0" y="2857500"/>
                </a:lnTo>
                <a:lnTo>
                  <a:pt x="8248650" y="2857500"/>
                </a:lnTo>
                <a:lnTo>
                  <a:pt x="82486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051685" y="1995424"/>
            <a:ext cx="8093075" cy="2778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84200" marR="5080" indent="-5721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584835" algn="l"/>
              </a:tabLst>
            </a:pP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India,</a:t>
            </a:r>
            <a:r>
              <a:rPr dirty="0" sz="3600" spc="42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known</a:t>
            </a:r>
            <a:r>
              <a:rPr dirty="0" sz="3600" spc="42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600" spc="42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the</a:t>
            </a:r>
            <a:r>
              <a:rPr dirty="0" sz="3600" spc="40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land</a:t>
            </a:r>
            <a:r>
              <a:rPr dirty="0" sz="3600" spc="44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600" spc="61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spices,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contributes</a:t>
            </a:r>
            <a:r>
              <a:rPr dirty="0" sz="3600" spc="39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more</a:t>
            </a:r>
            <a:r>
              <a:rPr dirty="0" sz="3600" spc="37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than</a:t>
            </a:r>
            <a:r>
              <a:rPr dirty="0" sz="3600" spc="33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63%</a:t>
            </a:r>
            <a:r>
              <a:rPr dirty="0" sz="3600" spc="3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600" spc="7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the</a:t>
            </a:r>
            <a:r>
              <a:rPr dirty="0" sz="3600" spc="3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world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3600" spc="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production</a:t>
            </a:r>
            <a:r>
              <a:rPr dirty="0" sz="3600" spc="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(2,413,284</a:t>
            </a:r>
            <a:r>
              <a:rPr dirty="0" sz="3600" spc="-17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tonnes).</a:t>
            </a:r>
            <a:endParaRPr sz="3600">
              <a:latin typeface="Garamond"/>
              <a:cs typeface="Garamond"/>
            </a:endParaRPr>
          </a:p>
          <a:p>
            <a:pPr algn="just" marL="584200" marR="8255" indent="-572135">
              <a:lnSpc>
                <a:spcPts val="4360"/>
              </a:lnSpc>
              <a:spcBef>
                <a:spcPts val="95"/>
              </a:spcBef>
              <a:buFont typeface="Arial"/>
              <a:buChar char="•"/>
              <a:tabLst>
                <a:tab pos="584835" algn="l"/>
              </a:tabLst>
            </a:pP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Kerala</a:t>
            </a:r>
            <a:r>
              <a:rPr dirty="0" sz="3600" spc="28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is</a:t>
            </a:r>
            <a:r>
              <a:rPr dirty="0" sz="3600" spc="2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known</a:t>
            </a:r>
            <a:r>
              <a:rPr dirty="0" sz="3600" spc="22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600" spc="29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the</a:t>
            </a:r>
            <a:r>
              <a:rPr dirty="0" sz="3600" spc="254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3600" spc="26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bowl</a:t>
            </a:r>
            <a:r>
              <a:rPr dirty="0" sz="3600" spc="25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600" spc="65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25">
                <a:solidFill>
                  <a:srgbClr val="511E18"/>
                </a:solidFill>
                <a:latin typeface="Garamond"/>
                <a:cs typeface="Garamond"/>
              </a:rPr>
              <a:t>the </a:t>
            </a:r>
            <a:r>
              <a:rPr dirty="0" sz="3600" spc="-10">
                <a:solidFill>
                  <a:srgbClr val="511E18"/>
                </a:solidFill>
                <a:latin typeface="Garamond"/>
                <a:cs typeface="Garamond"/>
              </a:rPr>
              <a:t>world,</a:t>
            </a:r>
            <a:endParaRPr sz="36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61999" y="2066925"/>
            <a:ext cx="10668000" cy="4038600"/>
          </a:xfrm>
          <a:custGeom>
            <a:avLst/>
            <a:gdLst/>
            <a:ahLst/>
            <a:cxnLst/>
            <a:rect l="l" t="t" r="r" b="b"/>
            <a:pathLst>
              <a:path w="10668000" h="4038600">
                <a:moveTo>
                  <a:pt x="10668000" y="0"/>
                </a:moveTo>
                <a:lnTo>
                  <a:pt x="0" y="0"/>
                </a:lnTo>
                <a:lnTo>
                  <a:pt x="0" y="4038600"/>
                </a:lnTo>
                <a:lnTo>
                  <a:pt x="10668000" y="4038600"/>
                </a:lnTo>
                <a:lnTo>
                  <a:pt x="106680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40422" y="2066543"/>
            <a:ext cx="1051306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469900" algn="l"/>
                <a:tab pos="470534" algn="l"/>
                <a:tab pos="1565910" algn="l"/>
                <a:tab pos="2214880" algn="l"/>
                <a:tab pos="3930015" algn="l"/>
                <a:tab pos="5179060" algn="l"/>
                <a:tab pos="6542405" algn="l"/>
                <a:tab pos="7037705" algn="l"/>
                <a:tab pos="8686800" algn="l"/>
                <a:tab pos="10193020" algn="l"/>
              </a:tabLst>
            </a:pPr>
            <a:r>
              <a:rPr dirty="0" sz="3200" spc="-20" b="1">
                <a:solidFill>
                  <a:srgbClr val="511E18"/>
                </a:solidFill>
                <a:latin typeface="Garamond"/>
                <a:cs typeface="Garamond"/>
              </a:rPr>
              <a:t>King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 b="1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Spices</a:t>
            </a:r>
            <a:r>
              <a:rPr dirty="0" sz="3200" spc="1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Black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pepper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is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generally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referred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89454" y="2553080"/>
            <a:ext cx="887603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56260" algn="l"/>
                <a:tab pos="1795145" algn="l"/>
                <a:tab pos="3520440" algn="l"/>
                <a:tab pos="5340985" algn="l"/>
                <a:tab pos="5827395" algn="l"/>
                <a:tab pos="6342380" algn="l"/>
                <a:tab pos="8267700" algn="l"/>
              </a:tabLst>
            </a:pP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Spices’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or</a:t>
            </a:r>
            <a:r>
              <a:rPr dirty="0" sz="3200" spc="3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‘</a:t>
            </a:r>
            <a:r>
              <a:rPr dirty="0" sz="3200" spc="-10" b="1">
                <a:solidFill>
                  <a:srgbClr val="511E18"/>
                </a:solidFill>
                <a:latin typeface="Garamond"/>
                <a:cs typeface="Garamond"/>
              </a:rPr>
              <a:t>Black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Gold’</a:t>
            </a:r>
            <a:r>
              <a:rPr dirty="0" sz="3200" spc="27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due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to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its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widespread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0">
                <a:solidFill>
                  <a:srgbClr val="511E18"/>
                </a:solidFill>
                <a:latin typeface="Garamond"/>
                <a:cs typeface="Garamond"/>
              </a:rPr>
              <a:t>use,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97939" y="2553080"/>
            <a:ext cx="904875" cy="10134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‘King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great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75154" y="3048888"/>
            <a:ext cx="898334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47570" algn="l"/>
                <a:tab pos="4235450" algn="l"/>
                <a:tab pos="4845685" algn="l"/>
                <a:tab pos="5760720" algn="l"/>
                <a:tab pos="6370320" algn="l"/>
                <a:tab pos="7018655" algn="l"/>
              </a:tabLst>
            </a:pP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commercial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importance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0">
                <a:solidFill>
                  <a:srgbClr val="511E18"/>
                </a:solidFill>
                <a:latin typeface="Garamond"/>
                <a:cs typeface="Garamond"/>
              </a:rPr>
              <a:t>well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its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innumerable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422" y="3535997"/>
            <a:ext cx="10525760" cy="24726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469900">
              <a:lnSpc>
                <a:spcPts val="3835"/>
              </a:lnSpc>
              <a:spcBef>
                <a:spcPts val="125"/>
              </a:spcBef>
            </a:pP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3200" spc="-11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applications.</a:t>
            </a:r>
            <a:endParaRPr sz="3200">
              <a:latin typeface="Garamond"/>
              <a:cs typeface="Garamond"/>
            </a:endParaRPr>
          </a:p>
          <a:p>
            <a:pPr algn="just" marL="469900" marR="5080" indent="-457834">
              <a:lnSpc>
                <a:spcPts val="3829"/>
              </a:lnSpc>
              <a:spcBef>
                <a:spcPts val="130"/>
              </a:spcBef>
              <a:buFont typeface="Arial"/>
              <a:buChar char="•"/>
              <a:tabLst>
                <a:tab pos="470534" algn="l"/>
              </a:tabLst>
            </a:pP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Queen</a:t>
            </a:r>
            <a:r>
              <a:rPr dirty="0" sz="3200" spc="220" b="1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200" spc="480" b="1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Spices</a:t>
            </a:r>
            <a:r>
              <a:rPr dirty="0" sz="3200" spc="225" b="1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3200" spc="17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Small</a:t>
            </a:r>
            <a:r>
              <a:rPr dirty="0" sz="3200" spc="229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or</a:t>
            </a:r>
            <a:r>
              <a:rPr dirty="0" sz="3200" spc="17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lesser</a:t>
            </a:r>
            <a:r>
              <a:rPr dirty="0" sz="3200" spc="21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cardamom</a:t>
            </a:r>
            <a:r>
              <a:rPr dirty="0" sz="3200" spc="180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(Elettaria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cardamomum)</a:t>
            </a:r>
            <a:r>
              <a:rPr dirty="0" sz="3200" spc="595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is</a:t>
            </a:r>
            <a:r>
              <a:rPr dirty="0" sz="3200" spc="15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commonly</a:t>
            </a:r>
            <a:r>
              <a:rPr dirty="0" sz="3200" spc="1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referred</a:t>
            </a:r>
            <a:r>
              <a:rPr dirty="0" sz="3200" spc="1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200" spc="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the</a:t>
            </a:r>
            <a:r>
              <a:rPr dirty="0" sz="3200" spc="6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Queen</a:t>
            </a:r>
            <a:r>
              <a:rPr dirty="0" sz="3200" spc="6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3200" spc="49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Spices.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Known</a:t>
            </a:r>
            <a:r>
              <a:rPr dirty="0" sz="3200" spc="-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3200" spc="-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chhoti</a:t>
            </a:r>
            <a:r>
              <a:rPr dirty="0" sz="3200" spc="-3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ilaichi,</a:t>
            </a:r>
            <a:r>
              <a:rPr dirty="0" sz="3200" spc="-7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contains</a:t>
            </a:r>
            <a:r>
              <a:rPr dirty="0" sz="3200" spc="-1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more</a:t>
            </a:r>
            <a:r>
              <a:rPr dirty="0" sz="3200" spc="-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than</a:t>
            </a:r>
            <a:r>
              <a:rPr dirty="0" sz="3200" spc="-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25</a:t>
            </a:r>
            <a:r>
              <a:rPr dirty="0" sz="3200" spc="-6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volatile</a:t>
            </a:r>
            <a:r>
              <a:rPr dirty="0" sz="3200" spc="-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oils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 and</a:t>
            </a:r>
            <a:endParaRPr sz="3200">
              <a:latin typeface="Garamond"/>
              <a:cs typeface="Garamond"/>
            </a:endParaRPr>
          </a:p>
          <a:p>
            <a:pPr algn="just" marL="469900">
              <a:lnSpc>
                <a:spcPts val="3779"/>
              </a:lnSpc>
            </a:pP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other</a:t>
            </a:r>
            <a:r>
              <a:rPr dirty="0" sz="3200" spc="-12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511E18"/>
                </a:solidFill>
                <a:latin typeface="Garamond"/>
                <a:cs typeface="Garamond"/>
              </a:rPr>
              <a:t>phytochemicals</a:t>
            </a:r>
            <a:r>
              <a:rPr dirty="0" sz="3200" spc="-114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which</a:t>
            </a:r>
            <a:r>
              <a:rPr dirty="0" sz="3200" spc="-7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impart</a:t>
            </a:r>
            <a:r>
              <a:rPr dirty="0" sz="3200" spc="-5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fragrance</a:t>
            </a:r>
            <a:r>
              <a:rPr dirty="0" sz="3200" spc="-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and</a:t>
            </a:r>
            <a:r>
              <a:rPr dirty="0" sz="3200" spc="-45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flavour</a:t>
            </a:r>
            <a:r>
              <a:rPr dirty="0" sz="3200" spc="-3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511E18"/>
                </a:solidFill>
                <a:latin typeface="Garamond"/>
                <a:cs typeface="Garamond"/>
              </a:rPr>
              <a:t>to</a:t>
            </a:r>
            <a:r>
              <a:rPr dirty="0" sz="3200" spc="-8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25">
                <a:solidFill>
                  <a:srgbClr val="511E18"/>
                </a:solidFill>
                <a:latin typeface="Garamond"/>
                <a:cs typeface="Garamond"/>
              </a:rPr>
              <a:t>it.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533650" y="942975"/>
            <a:ext cx="7334250" cy="923925"/>
          </a:xfrm>
          <a:custGeom>
            <a:avLst/>
            <a:gdLst/>
            <a:ahLst/>
            <a:cxnLst/>
            <a:rect l="l" t="t" r="r" b="b"/>
            <a:pathLst>
              <a:path w="7334250" h="923925">
                <a:moveTo>
                  <a:pt x="7334250" y="0"/>
                </a:moveTo>
                <a:lnTo>
                  <a:pt x="0" y="0"/>
                </a:lnTo>
                <a:lnTo>
                  <a:pt x="0" y="923925"/>
                </a:lnTo>
                <a:lnTo>
                  <a:pt x="7334250" y="923925"/>
                </a:lnTo>
                <a:lnTo>
                  <a:pt x="73342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09264" y="942276"/>
            <a:ext cx="628904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-420" b="1">
                <a:solidFill>
                  <a:srgbClr val="511E18"/>
                </a:solidFill>
                <a:latin typeface="Trebuchet MS"/>
                <a:cs typeface="Trebuchet MS"/>
              </a:rPr>
              <a:t>King</a:t>
            </a:r>
            <a:r>
              <a:rPr dirty="0" sz="5400" spc="-445" b="1">
                <a:solidFill>
                  <a:srgbClr val="511E18"/>
                </a:solidFill>
                <a:latin typeface="Trebuchet MS"/>
                <a:cs typeface="Trebuchet MS"/>
              </a:rPr>
              <a:t> </a:t>
            </a:r>
            <a:r>
              <a:rPr dirty="0" sz="5400" spc="-459" b="1">
                <a:solidFill>
                  <a:srgbClr val="511E18"/>
                </a:solidFill>
                <a:latin typeface="Trebuchet MS"/>
                <a:cs typeface="Trebuchet MS"/>
              </a:rPr>
              <a:t>&amp;</a:t>
            </a:r>
            <a:r>
              <a:rPr dirty="0" sz="5400" spc="-195" b="1">
                <a:solidFill>
                  <a:srgbClr val="511E18"/>
                </a:solidFill>
                <a:latin typeface="Trebuchet MS"/>
                <a:cs typeface="Trebuchet MS"/>
              </a:rPr>
              <a:t> </a:t>
            </a:r>
            <a:r>
              <a:rPr dirty="0" sz="5400" spc="-525" b="1">
                <a:solidFill>
                  <a:srgbClr val="511E18"/>
                </a:solidFill>
                <a:latin typeface="Trebuchet MS"/>
                <a:cs typeface="Trebuchet MS"/>
              </a:rPr>
              <a:t>Queen</a:t>
            </a:r>
            <a:r>
              <a:rPr dirty="0" sz="5400" spc="-425" b="1">
                <a:solidFill>
                  <a:srgbClr val="511E18"/>
                </a:solidFill>
                <a:latin typeface="Trebuchet MS"/>
                <a:cs typeface="Trebuchet MS"/>
              </a:rPr>
              <a:t> </a:t>
            </a:r>
            <a:r>
              <a:rPr dirty="0" sz="5400" spc="-475" b="1">
                <a:solidFill>
                  <a:srgbClr val="511E18"/>
                </a:solidFill>
                <a:latin typeface="Trebuchet MS"/>
                <a:cs typeface="Trebuchet MS"/>
              </a:rPr>
              <a:t>of</a:t>
            </a:r>
            <a:r>
              <a:rPr dirty="0" sz="5400" spc="260" b="1">
                <a:solidFill>
                  <a:srgbClr val="511E18"/>
                </a:solidFill>
                <a:latin typeface="Trebuchet MS"/>
                <a:cs typeface="Trebuchet MS"/>
              </a:rPr>
              <a:t> </a:t>
            </a:r>
            <a:r>
              <a:rPr dirty="0" sz="5400" spc="-409" b="1">
                <a:solidFill>
                  <a:srgbClr val="511E18"/>
                </a:solidFill>
                <a:latin typeface="Trebuchet MS"/>
                <a:cs typeface="Trebuchet MS"/>
              </a:rPr>
              <a:t>spices</a:t>
            </a:r>
            <a:endParaRPr sz="5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34375" y="723836"/>
              <a:ext cx="3119501" cy="540550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286750" y="6148070"/>
              <a:ext cx="3219450" cy="34290"/>
            </a:xfrm>
            <a:custGeom>
              <a:avLst/>
              <a:gdLst/>
              <a:ahLst/>
              <a:cxnLst/>
              <a:rect l="l" t="t" r="r" b="b"/>
              <a:pathLst>
                <a:path w="3219450" h="34289">
                  <a:moveTo>
                    <a:pt x="0" y="34289"/>
                  </a:moveTo>
                  <a:lnTo>
                    <a:pt x="3219450" y="34289"/>
                  </a:lnTo>
                  <a:lnTo>
                    <a:pt x="3219450" y="0"/>
                  </a:lnTo>
                  <a:lnTo>
                    <a:pt x="0" y="0"/>
                  </a:lnTo>
                  <a:lnTo>
                    <a:pt x="0" y="3428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8286750" y="676909"/>
            <a:ext cx="3219450" cy="5471160"/>
          </a:xfrm>
          <a:custGeom>
            <a:avLst/>
            <a:gdLst/>
            <a:ahLst/>
            <a:cxnLst/>
            <a:rect l="l" t="t" r="r" b="b"/>
            <a:pathLst>
              <a:path w="3219450" h="5471160">
                <a:moveTo>
                  <a:pt x="3173730" y="45720"/>
                </a:moveTo>
                <a:lnTo>
                  <a:pt x="45720" y="45720"/>
                </a:lnTo>
                <a:lnTo>
                  <a:pt x="45720" y="57150"/>
                </a:lnTo>
                <a:lnTo>
                  <a:pt x="45720" y="5447030"/>
                </a:lnTo>
                <a:lnTo>
                  <a:pt x="45720" y="5448300"/>
                </a:lnTo>
                <a:lnTo>
                  <a:pt x="45720" y="5458460"/>
                </a:lnTo>
                <a:lnTo>
                  <a:pt x="45720" y="5459730"/>
                </a:lnTo>
                <a:lnTo>
                  <a:pt x="3173730" y="5459730"/>
                </a:lnTo>
                <a:lnTo>
                  <a:pt x="3173730" y="5458460"/>
                </a:lnTo>
                <a:lnTo>
                  <a:pt x="3173730" y="5448300"/>
                </a:lnTo>
                <a:lnTo>
                  <a:pt x="57150" y="5448300"/>
                </a:lnTo>
                <a:lnTo>
                  <a:pt x="57150" y="5447030"/>
                </a:lnTo>
                <a:lnTo>
                  <a:pt x="57150" y="57150"/>
                </a:lnTo>
                <a:lnTo>
                  <a:pt x="3162300" y="57150"/>
                </a:lnTo>
                <a:lnTo>
                  <a:pt x="3162300" y="5447665"/>
                </a:lnTo>
                <a:lnTo>
                  <a:pt x="3173730" y="5447665"/>
                </a:lnTo>
                <a:lnTo>
                  <a:pt x="3173730" y="57150"/>
                </a:lnTo>
                <a:lnTo>
                  <a:pt x="3173730" y="56515"/>
                </a:lnTo>
                <a:lnTo>
                  <a:pt x="3173730" y="45720"/>
                </a:lnTo>
                <a:close/>
              </a:path>
              <a:path w="3219450" h="5471160">
                <a:moveTo>
                  <a:pt x="3219450" y="0"/>
                </a:moveTo>
                <a:lnTo>
                  <a:pt x="0" y="0"/>
                </a:lnTo>
                <a:lnTo>
                  <a:pt x="0" y="34290"/>
                </a:lnTo>
                <a:lnTo>
                  <a:pt x="0" y="5471160"/>
                </a:lnTo>
                <a:lnTo>
                  <a:pt x="34290" y="5471160"/>
                </a:lnTo>
                <a:lnTo>
                  <a:pt x="34290" y="34290"/>
                </a:lnTo>
                <a:lnTo>
                  <a:pt x="3185160" y="34290"/>
                </a:lnTo>
                <a:lnTo>
                  <a:pt x="3185160" y="5470525"/>
                </a:lnTo>
                <a:lnTo>
                  <a:pt x="3219450" y="5470537"/>
                </a:lnTo>
                <a:lnTo>
                  <a:pt x="3219450" y="34290"/>
                </a:lnTo>
                <a:lnTo>
                  <a:pt x="3219450" y="33655"/>
                </a:lnTo>
                <a:lnTo>
                  <a:pt x="321945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42950" y="733425"/>
            <a:ext cx="7458075" cy="5448300"/>
          </a:xfrm>
          <a:custGeom>
            <a:avLst/>
            <a:gdLst/>
            <a:ahLst/>
            <a:cxnLst/>
            <a:rect l="l" t="t" r="r" b="b"/>
            <a:pathLst>
              <a:path w="7458075" h="5448300">
                <a:moveTo>
                  <a:pt x="7458075" y="0"/>
                </a:moveTo>
                <a:lnTo>
                  <a:pt x="0" y="0"/>
                </a:lnTo>
                <a:lnTo>
                  <a:pt x="0" y="5448300"/>
                </a:lnTo>
                <a:lnTo>
                  <a:pt x="7458075" y="5448300"/>
                </a:lnTo>
                <a:lnTo>
                  <a:pt x="7458075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36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a]</a:t>
            </a:r>
            <a:r>
              <a:rPr dirty="0" u="sng" sz="3600" spc="-114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360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CLOVE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3912" y="1723643"/>
            <a:ext cx="661860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BOTANICAL</a:t>
            </a:r>
            <a:r>
              <a:rPr dirty="0" u="sng" sz="2750" spc="22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Syzygium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aromaticum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23912" y="2153030"/>
            <a:ext cx="2954020" cy="12979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COMMON</a:t>
            </a:r>
            <a:r>
              <a:rPr dirty="0" u="sng" sz="2750" spc="19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-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FAMILY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PART</a:t>
            </a:r>
            <a:r>
              <a:rPr dirty="0" u="sng" sz="2750" spc="-12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USED</a:t>
            </a:r>
            <a:r>
              <a:rPr dirty="0" u="sng" sz="2750" spc="68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08145" y="2153030"/>
            <a:ext cx="3261995" cy="12979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Laung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Myrtaceae</a:t>
            </a:r>
            <a:endParaRPr sz="2750">
              <a:latin typeface="Garamond"/>
              <a:cs typeface="Garamond"/>
            </a:endParaRPr>
          </a:p>
          <a:p>
            <a:pPr marL="3175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Unopened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flower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bud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23912" y="3851211"/>
            <a:ext cx="7297420" cy="22231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320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MORPHOLOGY</a:t>
            </a:r>
            <a:r>
              <a:rPr dirty="0" sz="3200" spc="-10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Garamond"/>
              <a:cs typeface="Garamond"/>
            </a:endParaRPr>
          </a:p>
          <a:p>
            <a:pPr marL="527050" marR="5080" indent="-514984">
              <a:lnSpc>
                <a:spcPct val="102400"/>
              </a:lnSpc>
              <a:buAutoNum type="arabicPeriod"/>
              <a:tabLst>
                <a:tab pos="527050" algn="l"/>
                <a:tab pos="527685" algn="l"/>
                <a:tab pos="937260" algn="l"/>
                <a:tab pos="231013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HEIGHT</a:t>
            </a:r>
            <a:r>
              <a:rPr dirty="0" sz="2750" spc="34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:-</a:t>
            </a:r>
            <a:r>
              <a:rPr dirty="0" sz="2750" spc="3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medium-sized,</a:t>
            </a:r>
            <a:r>
              <a:rPr dirty="0" sz="2750" spc="3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evergreen</a:t>
            </a:r>
            <a:r>
              <a:rPr dirty="0" sz="2750" spc="3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tree</a:t>
            </a:r>
            <a:r>
              <a:rPr dirty="0" sz="2750" spc="3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with 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height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10-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20m.</a:t>
            </a:r>
            <a:endParaRPr sz="2750">
              <a:latin typeface="Garamond"/>
              <a:cs typeface="Garamond"/>
            </a:endParaRPr>
          </a:p>
          <a:p>
            <a:pPr marL="527050" indent="-514984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STEM</a:t>
            </a:r>
            <a:r>
              <a:rPr dirty="0" sz="2750" spc="18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:-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much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branched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grey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bark.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4824" y="552450"/>
            <a:ext cx="7915275" cy="5753100"/>
          </a:xfrm>
          <a:custGeom>
            <a:avLst/>
            <a:gdLst/>
            <a:ahLst/>
            <a:cxnLst/>
            <a:rect l="l" t="t" r="r" b="b"/>
            <a:pathLst>
              <a:path w="7915275" h="5753100">
                <a:moveTo>
                  <a:pt x="7915275" y="0"/>
                </a:moveTo>
                <a:lnTo>
                  <a:pt x="0" y="0"/>
                </a:lnTo>
                <a:lnTo>
                  <a:pt x="0" y="5753100"/>
                </a:lnTo>
                <a:lnTo>
                  <a:pt x="7915275" y="5753100"/>
                </a:lnTo>
                <a:lnTo>
                  <a:pt x="7915275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587692" y="558165"/>
            <a:ext cx="7750809" cy="25857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50"/>
              </a:spcBef>
              <a:buAutoNum type="arabicPeriod" startAt="3"/>
              <a:tabLst>
                <a:tab pos="555625" algn="l"/>
                <a:tab pos="556260" algn="l"/>
                <a:tab pos="2214245" algn="l"/>
                <a:tab pos="2681605" algn="l"/>
                <a:tab pos="4110990" algn="l"/>
                <a:tab pos="4655185" algn="l"/>
                <a:tab pos="5741670" algn="l"/>
                <a:tab pos="6532245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LEAVES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elliptical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shape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arranged oppositely.</a:t>
            </a:r>
            <a:endParaRPr sz="2750">
              <a:latin typeface="Garamond"/>
              <a:cs typeface="Garamond"/>
            </a:endParaRPr>
          </a:p>
          <a:p>
            <a:pPr lvl="1" marL="12700" marR="6350">
              <a:lnSpc>
                <a:spcPct val="102400"/>
              </a:lnSpc>
              <a:buChar char="•"/>
              <a:tabLst>
                <a:tab pos="251460" algn="l"/>
                <a:tab pos="531241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highly</a:t>
            </a:r>
            <a:r>
              <a:rPr dirty="0" sz="2750" spc="2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aromatic</a:t>
            </a:r>
            <a:r>
              <a:rPr dirty="0" sz="2750" spc="3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due</a:t>
            </a:r>
            <a:r>
              <a:rPr dirty="0" sz="2750" spc="3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3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presence</a:t>
            </a:r>
            <a:r>
              <a:rPr dirty="0" sz="2750" spc="2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glands</a:t>
            </a:r>
            <a:r>
              <a:rPr dirty="0" sz="2750" spc="3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containing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volatile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oils.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4.LIFE</a:t>
            </a:r>
            <a:r>
              <a:rPr dirty="0" sz="2750" spc="-4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SPAN</a:t>
            </a:r>
            <a:r>
              <a:rPr dirty="0" sz="2750" spc="1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can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live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up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100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years</a:t>
            </a:r>
            <a:r>
              <a:rPr dirty="0" sz="2750" spc="1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more.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87692" y="3553079"/>
            <a:ext cx="7757159" cy="17278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10795">
              <a:lnSpc>
                <a:spcPct val="102400"/>
              </a:lnSpc>
              <a:spcBef>
                <a:spcPts val="50"/>
              </a:spcBef>
              <a:buSzPct val="96363"/>
              <a:buAutoNum type="arabicPeriod" startAt="5"/>
              <a:tabLst>
                <a:tab pos="270510" algn="l"/>
                <a:tab pos="2128520" algn="l"/>
                <a:tab pos="2453005" algn="l"/>
                <a:tab pos="3682365" algn="l"/>
                <a:tab pos="4235450" algn="l"/>
                <a:tab pos="5198110" algn="l"/>
                <a:tab pos="5598795" algn="l"/>
                <a:tab pos="6894830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FLOWERS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Flowers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borne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terminal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cymes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with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three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flowers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each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group.</a:t>
            </a:r>
            <a:endParaRPr sz="2750">
              <a:latin typeface="Garamond"/>
              <a:cs typeface="Garamond"/>
            </a:endParaRPr>
          </a:p>
          <a:p>
            <a:pPr lvl="1" marL="12700" marR="5080">
              <a:lnSpc>
                <a:spcPct val="100000"/>
              </a:lnSpc>
              <a:spcBef>
                <a:spcPts val="80"/>
              </a:spcBef>
              <a:buChar char="•"/>
              <a:tabLst>
                <a:tab pos="327025" algn="l"/>
                <a:tab pos="327660" algn="l"/>
                <a:tab pos="1347470" algn="l"/>
                <a:tab pos="2710180" algn="l"/>
                <a:tab pos="5340985" algn="l"/>
                <a:tab pos="6036945" algn="l"/>
                <a:tab pos="7037705" algn="l"/>
                <a:tab pos="7600315" algn="l"/>
              </a:tabLst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highly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fragrant,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crimson-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coloured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borne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a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cylindrical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base.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7692" y="5689600"/>
            <a:ext cx="6909434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6.</a:t>
            </a:r>
            <a:r>
              <a:rPr dirty="0" sz="2750" spc="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FRUIT</a:t>
            </a:r>
            <a:r>
              <a:rPr dirty="0" sz="2750" spc="1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2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</a:t>
            </a:r>
            <a:r>
              <a:rPr dirty="0" sz="2750" spc="1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1.5-2.5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cm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long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purple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drupe.</a:t>
            </a:r>
            <a:endParaRPr sz="2750">
              <a:latin typeface="Garamond"/>
              <a:cs typeface="Garamond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0100" y="552450"/>
            <a:ext cx="3124200" cy="397192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594090" y="4950205"/>
            <a:ext cx="2797810" cy="8788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679450" marR="5080" indent="-667385">
              <a:lnSpc>
                <a:spcPct val="102400"/>
              </a:lnSpc>
              <a:spcBef>
                <a:spcPts val="50"/>
              </a:spcBef>
              <a:tabLst>
                <a:tab pos="1583055" algn="l"/>
                <a:tab pos="2106295" algn="l"/>
              </a:tabLst>
            </a:pPr>
            <a:r>
              <a:rPr dirty="0" sz="2750" i="1">
                <a:solidFill>
                  <a:srgbClr val="6C3B12"/>
                </a:solidFill>
                <a:latin typeface="Garamond"/>
                <a:cs typeface="Garamond"/>
              </a:rPr>
              <a:t>Sectional</a:t>
            </a:r>
            <a:r>
              <a:rPr dirty="0" sz="2750" spc="70" i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i="1">
                <a:solidFill>
                  <a:srgbClr val="6C3B12"/>
                </a:solidFill>
                <a:latin typeface="Garamond"/>
                <a:cs typeface="Garamond"/>
              </a:rPr>
              <a:t>view</a:t>
            </a:r>
            <a:r>
              <a:rPr dirty="0" sz="2750" spc="120" i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 i="1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 i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 i="1">
                <a:solidFill>
                  <a:srgbClr val="6C3B12"/>
                </a:solidFill>
                <a:latin typeface="Garamond"/>
                <a:cs typeface="Garamond"/>
              </a:rPr>
              <a:t>flower </a:t>
            </a:r>
            <a:r>
              <a:rPr dirty="0" sz="2750" i="1">
                <a:solidFill>
                  <a:srgbClr val="6C3B12"/>
                </a:solidFill>
                <a:latin typeface="Garamond"/>
                <a:cs typeface="Garamond"/>
              </a:rPr>
              <a:t>bud</a:t>
            </a:r>
            <a:r>
              <a:rPr dirty="0" sz="2750" spc="70" i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 i="1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 i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 i="1">
                <a:solidFill>
                  <a:srgbClr val="6C3B12"/>
                </a:solidFill>
                <a:latin typeface="Garamond"/>
                <a:cs typeface="Garamond"/>
              </a:rPr>
              <a:t>clove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28674" y="800100"/>
            <a:ext cx="10534650" cy="5324475"/>
          </a:xfrm>
          <a:custGeom>
            <a:avLst/>
            <a:gdLst/>
            <a:ahLst/>
            <a:cxnLst/>
            <a:rect l="l" t="t" r="r" b="b"/>
            <a:pathLst>
              <a:path w="10534650" h="5324475">
                <a:moveTo>
                  <a:pt x="10534650" y="0"/>
                </a:moveTo>
                <a:lnTo>
                  <a:pt x="0" y="0"/>
                </a:lnTo>
                <a:lnTo>
                  <a:pt x="0" y="5324475"/>
                </a:lnTo>
                <a:lnTo>
                  <a:pt x="10534650" y="5324475"/>
                </a:lnTo>
                <a:lnTo>
                  <a:pt x="105346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10907" y="793368"/>
            <a:ext cx="10351770" cy="5227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u="sng" sz="32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USES</a:t>
            </a:r>
            <a:r>
              <a:rPr dirty="0" u="sng" sz="3200" spc="-9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3200" spc="-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:</a:t>
            </a:r>
            <a:endParaRPr sz="32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450">
              <a:latin typeface="Garamond"/>
              <a:cs typeface="Garamond"/>
            </a:endParaRPr>
          </a:p>
          <a:p>
            <a:pPr marL="527050" indent="-514984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2750" spc="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</a:t>
            </a:r>
            <a:r>
              <a:rPr dirty="0" sz="2750" spc="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2750" spc="8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cloves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widely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curry</a:t>
            </a:r>
            <a:r>
              <a:rPr dirty="0" sz="2750" spc="1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powders</a:t>
            </a:r>
            <a:r>
              <a:rPr dirty="0" sz="275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masalas.</a:t>
            </a:r>
            <a:endParaRPr sz="2750">
              <a:latin typeface="Garamond"/>
              <a:cs typeface="Garamond"/>
            </a:endParaRPr>
          </a:p>
          <a:p>
            <a:pPr lvl="1" marL="736600" indent="-210185">
              <a:lnSpc>
                <a:spcPct val="100000"/>
              </a:lnSpc>
              <a:spcBef>
                <a:spcPts val="80"/>
              </a:spcBef>
              <a:buChar char="•"/>
              <a:tabLst>
                <a:tab pos="737235" algn="l"/>
                <a:tab pos="880364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They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find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extensive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biriyanis’</a:t>
            </a:r>
            <a:r>
              <a:rPr dirty="0" sz="2750" spc="2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enhance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the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rice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endParaRPr sz="2750">
              <a:latin typeface="Garamond"/>
              <a:cs typeface="Garamond"/>
            </a:endParaRPr>
          </a:p>
          <a:p>
            <a:pPr marL="527050">
              <a:lnSpc>
                <a:spcPct val="100000"/>
              </a:lnSpc>
              <a:spcBef>
                <a:spcPts val="80"/>
              </a:spcBef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SouthIndia.</a:t>
            </a:r>
            <a:endParaRPr sz="2750">
              <a:latin typeface="Garamond"/>
              <a:cs typeface="Garamond"/>
            </a:endParaRPr>
          </a:p>
          <a:p>
            <a:pPr marL="527050" marR="648335" indent="-514984">
              <a:lnSpc>
                <a:spcPct val="102400"/>
              </a:lnSpc>
              <a:buAutoNum type="arabicPeriod" startAt="2"/>
              <a:tabLst>
                <a:tab pos="527050" algn="l"/>
                <a:tab pos="527685" algn="l"/>
                <a:tab pos="376301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FLAVOURING</a:t>
            </a:r>
            <a:r>
              <a:rPr dirty="0" sz="2750" spc="1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MEAT</a:t>
            </a:r>
            <a:r>
              <a:rPr dirty="0" sz="2750" spc="1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—</a:t>
            </a:r>
            <a:r>
              <a:rPr dirty="0" sz="2750" spc="-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Whole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ground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cloves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to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enhance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meat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rice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dishes.</a:t>
            </a:r>
            <a:endParaRPr sz="2750">
              <a:latin typeface="Garamond"/>
              <a:cs typeface="Garamond"/>
            </a:endParaRPr>
          </a:p>
          <a:p>
            <a:pPr marL="527050" marR="5080" indent="-514984">
              <a:lnSpc>
                <a:spcPts val="3379"/>
              </a:lnSpc>
              <a:spcBef>
                <a:spcPts val="50"/>
              </a:spcBef>
              <a:buAutoNum type="arabicPeriod" startAt="2"/>
              <a:tabLst>
                <a:tab pos="527050" algn="l"/>
                <a:tab pos="527685" algn="l"/>
                <a:tab pos="756412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CLOVE</a:t>
            </a:r>
            <a:r>
              <a:rPr dirty="0" sz="2750" spc="2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OIL</a:t>
            </a:r>
            <a:r>
              <a:rPr dirty="0" sz="2750" spc="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20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extensively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meats,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baked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goods,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candies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table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sauces..</a:t>
            </a:r>
            <a:endParaRPr sz="2750">
              <a:latin typeface="Garamond"/>
              <a:cs typeface="Garamond"/>
            </a:endParaRPr>
          </a:p>
          <a:p>
            <a:pPr lvl="1" marL="737235" indent="-210820">
              <a:lnSpc>
                <a:spcPts val="3254"/>
              </a:lnSpc>
              <a:buChar char="•"/>
              <a:tabLst>
                <a:tab pos="73787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also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aromatherapy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treat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toothache</a:t>
            </a:r>
            <a:endParaRPr sz="2750">
              <a:latin typeface="Garamond"/>
              <a:cs typeface="Garamond"/>
            </a:endParaRPr>
          </a:p>
          <a:p>
            <a:pPr marL="527050" marR="561340" indent="-514984">
              <a:lnSpc>
                <a:spcPct val="102400"/>
              </a:lnSpc>
              <a:buAutoNum type="arabicPeriod" startAt="2"/>
              <a:tabLst>
                <a:tab pos="527050" algn="l"/>
                <a:tab pos="52768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INDUSTRIAL</a:t>
            </a:r>
            <a:r>
              <a:rPr dirty="0" sz="2750" spc="19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APPLICATION</a:t>
            </a:r>
            <a:r>
              <a:rPr dirty="0" sz="2750" spc="2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close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oil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extensively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toothpastes,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perfumes,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chewing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gums,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soaps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mouth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washes.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6324" y="1409700"/>
            <a:ext cx="10039350" cy="4038600"/>
          </a:xfrm>
          <a:custGeom>
            <a:avLst/>
            <a:gdLst/>
            <a:ahLst/>
            <a:cxnLst/>
            <a:rect l="l" t="t" r="r" b="b"/>
            <a:pathLst>
              <a:path w="10039350" h="4038600">
                <a:moveTo>
                  <a:pt x="10039350" y="0"/>
                </a:moveTo>
                <a:lnTo>
                  <a:pt x="0" y="0"/>
                </a:lnTo>
                <a:lnTo>
                  <a:pt x="0" y="4038600"/>
                </a:lnTo>
                <a:lnTo>
                  <a:pt x="10039350" y="4038600"/>
                </a:lnTo>
                <a:lnTo>
                  <a:pt x="100393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154112" y="1410398"/>
            <a:ext cx="9895840" cy="394144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17145">
              <a:lnSpc>
                <a:spcPts val="3829"/>
              </a:lnSpc>
              <a:spcBef>
                <a:spcPts val="260"/>
              </a:spcBef>
              <a:buAutoNum type="arabicPeriod" startAt="5"/>
              <a:tabLst>
                <a:tab pos="575310" algn="l"/>
                <a:tab pos="575945" algn="l"/>
                <a:tab pos="3282315" algn="l"/>
                <a:tab pos="4559300" algn="l"/>
                <a:tab pos="5035550" algn="l"/>
                <a:tab pos="6351270" algn="l"/>
                <a:tab pos="7085330" algn="l"/>
                <a:tab pos="8305800" algn="l"/>
                <a:tab pos="9582785" algn="l"/>
              </a:tabLst>
            </a:pPr>
            <a:r>
              <a:rPr dirty="0" sz="3200" spc="-10" b="1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2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Cloves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highly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valued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75">
                <a:solidFill>
                  <a:srgbClr val="6C3B12"/>
                </a:solidFill>
                <a:latin typeface="Garamond"/>
                <a:cs typeface="Garamond"/>
              </a:rPr>
              <a:t>in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medicines.</a:t>
            </a:r>
            <a:endParaRPr sz="3200">
              <a:latin typeface="Garamond"/>
              <a:cs typeface="Garamond"/>
            </a:endParaRPr>
          </a:p>
          <a:p>
            <a:pPr lvl="1" marL="12700" marR="5080">
              <a:lnSpc>
                <a:spcPts val="3829"/>
              </a:lnSpc>
              <a:spcBef>
                <a:spcPts val="75"/>
              </a:spcBef>
              <a:buChar char="•"/>
              <a:tabLst>
                <a:tab pos="270510" algn="l"/>
                <a:tab pos="2204720" algn="l"/>
                <a:tab pos="4378325" algn="l"/>
                <a:tab pos="5731510" algn="l"/>
                <a:tab pos="8210550" algn="l"/>
              </a:tabLst>
            </a:pP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They’re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reported</a:t>
            </a:r>
            <a:r>
              <a:rPr dirty="0" sz="3200" spc="-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320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have</a:t>
            </a:r>
            <a:r>
              <a:rPr dirty="0" sz="3200" spc="-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anti-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inflammatory,</a:t>
            </a:r>
            <a:r>
              <a:rPr dirty="0" sz="320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painkilling,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anti- bacterial,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anti-viral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anti-fungal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properties.</a:t>
            </a:r>
            <a:endParaRPr sz="3200">
              <a:latin typeface="Garamond"/>
              <a:cs typeface="Garamond"/>
            </a:endParaRPr>
          </a:p>
          <a:p>
            <a:pPr lvl="1" marL="12700" marR="66675">
              <a:lnSpc>
                <a:spcPts val="3829"/>
              </a:lnSpc>
              <a:buChar char="•"/>
              <a:tabLst>
                <a:tab pos="158750" algn="l"/>
                <a:tab pos="4759325" algn="l"/>
              </a:tabLst>
            </a:pP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320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medicinal</a:t>
            </a:r>
            <a:r>
              <a:rPr dirty="0" sz="320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properties</a:t>
            </a:r>
            <a:r>
              <a:rPr dirty="0" sz="320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	clove</a:t>
            </a:r>
            <a:r>
              <a:rPr dirty="0" sz="320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320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due</a:t>
            </a:r>
            <a:r>
              <a:rPr dirty="0" sz="320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3200" spc="-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presence</a:t>
            </a:r>
            <a:r>
              <a:rPr dirty="0" sz="320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of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eugenol.</a:t>
            </a:r>
            <a:endParaRPr sz="3200">
              <a:latin typeface="Garamond"/>
              <a:cs typeface="Garamond"/>
            </a:endParaRPr>
          </a:p>
          <a:p>
            <a:pPr lvl="1" marL="269875" indent="-257810">
              <a:lnSpc>
                <a:spcPts val="3704"/>
              </a:lnSpc>
              <a:buChar char="•"/>
              <a:tabLst>
                <a:tab pos="270510" algn="l"/>
              </a:tabLst>
            </a:pP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Traditional</a:t>
            </a:r>
            <a:r>
              <a:rPr dirty="0" sz="3200" spc="-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Ayurvedic</a:t>
            </a:r>
            <a:r>
              <a:rPr dirty="0" sz="3200" spc="-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healers</a:t>
            </a:r>
            <a:r>
              <a:rPr dirty="0" sz="3200" spc="-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320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India</a:t>
            </a:r>
            <a:r>
              <a:rPr dirty="0" sz="320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have used</a:t>
            </a:r>
            <a:r>
              <a:rPr dirty="0" sz="320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cloves</a:t>
            </a:r>
            <a:r>
              <a:rPr dirty="0" sz="3200" spc="-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since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Ancient</a:t>
            </a:r>
            <a:r>
              <a:rPr dirty="0" sz="3200" spc="-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times</a:t>
            </a:r>
            <a:r>
              <a:rPr dirty="0" sz="3200" spc="-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3200" spc="-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treat</a:t>
            </a:r>
            <a:r>
              <a:rPr dirty="0" sz="320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respiratory</a:t>
            </a:r>
            <a:r>
              <a:rPr dirty="0" sz="3200" spc="-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3200" spc="-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digestive</a:t>
            </a:r>
            <a:r>
              <a:rPr dirty="0" sz="3200" spc="-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ailments.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38224" y="771525"/>
            <a:ext cx="5619750" cy="638175"/>
          </a:xfrm>
          <a:custGeom>
            <a:avLst/>
            <a:gdLst/>
            <a:ahLst/>
            <a:cxnLst/>
            <a:rect l="l" t="t" r="r" b="b"/>
            <a:pathLst>
              <a:path w="5619750" h="638175">
                <a:moveTo>
                  <a:pt x="5619750" y="0"/>
                </a:moveTo>
                <a:lnTo>
                  <a:pt x="0" y="0"/>
                </a:lnTo>
                <a:lnTo>
                  <a:pt x="0" y="638175"/>
                </a:lnTo>
                <a:lnTo>
                  <a:pt x="5619750" y="638175"/>
                </a:lnTo>
                <a:lnTo>
                  <a:pt x="56197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09880">
              <a:lnSpc>
                <a:spcPct val="100000"/>
              </a:lnSpc>
              <a:spcBef>
                <a:spcPts val="105"/>
              </a:spcBef>
            </a:pPr>
            <a:r>
              <a:rPr dirty="0" u="sng" sz="3600" spc="-4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b]</a:t>
            </a:r>
            <a:r>
              <a:rPr dirty="0" u="sng" sz="3600" spc="-16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3600" spc="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BLACK</a:t>
            </a:r>
            <a:r>
              <a:rPr dirty="0" u="sng" sz="3600" spc="-2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3600" spc="-5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Trebuchet MS"/>
                <a:cs typeface="Trebuchet MS"/>
              </a:rPr>
              <a:t>PEPPER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38225" y="1476375"/>
            <a:ext cx="5619750" cy="2733675"/>
          </a:xfrm>
          <a:custGeom>
            <a:avLst/>
            <a:gdLst/>
            <a:ahLst/>
            <a:cxnLst/>
            <a:rect l="l" t="t" r="r" b="b"/>
            <a:pathLst>
              <a:path w="5619750" h="2733675">
                <a:moveTo>
                  <a:pt x="5619750" y="0"/>
                </a:moveTo>
                <a:lnTo>
                  <a:pt x="0" y="0"/>
                </a:lnTo>
                <a:lnTo>
                  <a:pt x="0" y="2733675"/>
                </a:lnTo>
                <a:lnTo>
                  <a:pt x="5619750" y="2733675"/>
                </a:lnTo>
                <a:lnTo>
                  <a:pt x="56197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121727" y="1478533"/>
            <a:ext cx="541655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BOTANICAL</a:t>
            </a:r>
            <a:r>
              <a:rPr dirty="0" u="sng" sz="2750" spc="21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6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-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Piper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nigrum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21727" y="1908111"/>
            <a:ext cx="2951480" cy="130746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45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COMMON</a:t>
            </a:r>
            <a:r>
              <a:rPr dirty="0" u="sng" sz="2750" spc="19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-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FAMILY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PART</a:t>
            </a:r>
            <a:r>
              <a:rPr dirty="0" u="sng" sz="2750" spc="-13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USED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05578" y="1908111"/>
            <a:ext cx="1673225" cy="1307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4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Kali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mirch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Piperaceae</a:t>
            </a:r>
            <a:endParaRPr sz="2750">
              <a:latin typeface="Garamond"/>
              <a:cs typeface="Garamond"/>
            </a:endParaRPr>
          </a:p>
          <a:p>
            <a:pPr marL="3175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Fruit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76325" y="4248150"/>
            <a:ext cx="10334625" cy="1828800"/>
          </a:xfrm>
          <a:custGeom>
            <a:avLst/>
            <a:gdLst/>
            <a:ahLst/>
            <a:cxnLst/>
            <a:rect l="l" t="t" r="r" b="b"/>
            <a:pathLst>
              <a:path w="10334625" h="1828800">
                <a:moveTo>
                  <a:pt x="10334625" y="0"/>
                </a:moveTo>
                <a:lnTo>
                  <a:pt x="0" y="0"/>
                </a:lnTo>
                <a:lnTo>
                  <a:pt x="0" y="1828800"/>
                </a:lnTo>
                <a:lnTo>
                  <a:pt x="10334625" y="1828800"/>
                </a:lnTo>
                <a:lnTo>
                  <a:pt x="10334625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02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dirty="0" spc="-20"/>
              <a:t>MORPHOLOGY</a:t>
            </a:r>
            <a:r>
              <a:rPr dirty="0" u="none" spc="-105"/>
              <a:t> </a:t>
            </a:r>
            <a:r>
              <a:rPr dirty="0" u="none" sz="2750" spc="-60"/>
              <a:t>:</a:t>
            </a:r>
            <a:endParaRPr sz="2750"/>
          </a:p>
          <a:p>
            <a:pPr marL="560705" marR="5080" indent="-514984">
              <a:lnSpc>
                <a:spcPct val="102400"/>
              </a:lnSpc>
              <a:spcBef>
                <a:spcPts val="1220"/>
              </a:spcBef>
              <a:buAutoNum type="arabicPeriod"/>
              <a:tabLst>
                <a:tab pos="560705" algn="l"/>
                <a:tab pos="561340" algn="l"/>
                <a:tab pos="6461125" algn="l"/>
              </a:tabLst>
            </a:pPr>
            <a:r>
              <a:rPr dirty="0" u="none" sz="2750"/>
              <a:t>HEIGHT</a:t>
            </a:r>
            <a:r>
              <a:rPr dirty="0" u="none" sz="2750" spc="155"/>
              <a:t> </a:t>
            </a:r>
            <a:r>
              <a:rPr dirty="0" u="none" sz="2750" b="0">
                <a:solidFill>
                  <a:srgbClr val="000000"/>
                </a:solidFill>
                <a:latin typeface="Garamond"/>
                <a:cs typeface="Garamond"/>
              </a:rPr>
              <a:t>-</a:t>
            </a:r>
            <a:r>
              <a:rPr dirty="0" u="none" sz="2750" spc="55" b="0">
                <a:solidFill>
                  <a:srgbClr val="000000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u="none" sz="2750" spc="3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can</a:t>
            </a:r>
            <a:r>
              <a:rPr dirty="0" u="none" sz="2750" spc="114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grow</a:t>
            </a:r>
            <a:r>
              <a:rPr dirty="0" u="none" sz="2750" spc="5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up</a:t>
            </a:r>
            <a:r>
              <a:rPr dirty="0" u="none" sz="2750" spc="114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u="none" sz="2750" spc="3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u="none" sz="2750" spc="10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height</a:t>
            </a:r>
            <a:r>
              <a:rPr dirty="0" u="none" sz="2750" spc="4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spc="-25" b="0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	4-6</a:t>
            </a:r>
            <a:r>
              <a:rPr dirty="0" u="none" sz="2750" spc="7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m</a:t>
            </a:r>
            <a:r>
              <a:rPr dirty="0" u="none" sz="2750" spc="8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u="none" sz="2750" spc="4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supporting</a:t>
            </a:r>
            <a:r>
              <a:rPr dirty="0" u="none" sz="2750" spc="14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spc="-10" b="0">
                <a:solidFill>
                  <a:srgbClr val="6C3B12"/>
                </a:solidFill>
                <a:latin typeface="Garamond"/>
                <a:cs typeface="Garamond"/>
              </a:rPr>
              <a:t>trees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(sometimes</a:t>
            </a:r>
            <a:r>
              <a:rPr dirty="0" u="none" sz="2750" spc="8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also</a:t>
            </a:r>
            <a:r>
              <a:rPr dirty="0" u="none" sz="2750" spc="12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u="none" sz="2750" spc="4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spc="-10" b="0">
                <a:solidFill>
                  <a:srgbClr val="6C3B12"/>
                </a:solidFill>
                <a:latin typeface="Garamond"/>
                <a:cs typeface="Garamond"/>
              </a:rPr>
              <a:t>poles).</a:t>
            </a:r>
            <a:endParaRPr sz="2750">
              <a:latin typeface="Garamond"/>
              <a:cs typeface="Garamond"/>
            </a:endParaRPr>
          </a:p>
          <a:p>
            <a:pPr marL="560705" marR="414655" indent="-514984">
              <a:lnSpc>
                <a:spcPct val="102400"/>
              </a:lnSpc>
              <a:spcBef>
                <a:spcPts val="5"/>
              </a:spcBef>
              <a:buAutoNum type="arabicPeriod"/>
              <a:tabLst>
                <a:tab pos="560705" algn="l"/>
                <a:tab pos="561340" algn="l"/>
              </a:tabLst>
            </a:pPr>
            <a:r>
              <a:rPr dirty="0" u="none" sz="2750"/>
              <a:t>STEM</a:t>
            </a:r>
            <a:r>
              <a:rPr dirty="0" u="none" sz="2750" spc="160"/>
              <a:t> </a:t>
            </a:r>
            <a:r>
              <a:rPr dirty="0" u="none" sz="2750" b="0">
                <a:solidFill>
                  <a:srgbClr val="000000"/>
                </a:solidFill>
                <a:latin typeface="Garamond"/>
                <a:cs typeface="Garamond"/>
              </a:rPr>
              <a:t>-</a:t>
            </a:r>
            <a:r>
              <a:rPr dirty="0" u="none" sz="2750" spc="35" b="0">
                <a:solidFill>
                  <a:srgbClr val="000000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branched,</a:t>
            </a:r>
            <a:r>
              <a:rPr dirty="0" u="none" sz="2750" spc="7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u="none" sz="2750" spc="4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long</a:t>
            </a:r>
            <a:r>
              <a:rPr dirty="0" u="none" sz="2750" spc="114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internades</a:t>
            </a:r>
            <a:r>
              <a:rPr dirty="0" u="none" sz="2750" spc="114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u="none" sz="2750" spc="4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develops</a:t>
            </a:r>
            <a:r>
              <a:rPr dirty="0" u="none" sz="2750" spc="19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roots</a:t>
            </a:r>
            <a:r>
              <a:rPr dirty="0" u="none" sz="2750" spc="12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u="none" sz="2750" spc="10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spc="-25" b="0">
                <a:solidFill>
                  <a:srgbClr val="6C3B12"/>
                </a:solidFill>
                <a:latin typeface="Garamond"/>
                <a:cs typeface="Garamond"/>
              </a:rPr>
              <a:t>the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nodes</a:t>
            </a:r>
            <a:r>
              <a:rPr dirty="0" u="none" sz="2750" spc="1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which</a:t>
            </a:r>
            <a:r>
              <a:rPr dirty="0" u="none" sz="2750" spc="7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helps</a:t>
            </a:r>
            <a:r>
              <a:rPr dirty="0" u="none" sz="2750" spc="9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b="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u="none" sz="2750" spc="75" b="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none" sz="2750" spc="-10" b="0">
                <a:solidFill>
                  <a:srgbClr val="6C3B12"/>
                </a:solidFill>
                <a:latin typeface="Garamond"/>
                <a:cs typeface="Garamond"/>
              </a:rPr>
              <a:t>climbing.</a:t>
            </a:r>
            <a:endParaRPr sz="2750">
              <a:latin typeface="Garamond"/>
              <a:cs typeface="Garamond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2275" y="809625"/>
            <a:ext cx="4638675" cy="33242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9699" y="1876425"/>
            <a:ext cx="9372600" cy="3105150"/>
          </a:xfrm>
          <a:custGeom>
            <a:avLst/>
            <a:gdLst/>
            <a:ahLst/>
            <a:cxnLst/>
            <a:rect l="l" t="t" r="r" b="b"/>
            <a:pathLst>
              <a:path w="9372600" h="3105150">
                <a:moveTo>
                  <a:pt x="9372600" y="0"/>
                </a:moveTo>
                <a:lnTo>
                  <a:pt x="0" y="0"/>
                </a:lnTo>
                <a:lnTo>
                  <a:pt x="0" y="3105150"/>
                </a:lnTo>
                <a:lnTo>
                  <a:pt x="9372600" y="3105150"/>
                </a:lnTo>
                <a:lnTo>
                  <a:pt x="93726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489075" y="1881505"/>
            <a:ext cx="9217025" cy="30156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130"/>
              </a:spcBef>
              <a:buSzPct val="96363"/>
              <a:buAutoNum type="arabicPeriod" startAt="3"/>
              <a:tabLst>
                <a:tab pos="270510" algn="l"/>
                <a:tab pos="1918970" algn="l"/>
                <a:tab pos="2385695" algn="l"/>
                <a:tab pos="3653790" algn="l"/>
                <a:tab pos="5217160" algn="l"/>
                <a:tab pos="6017260" algn="l"/>
                <a:tab pos="7037705" algn="l"/>
                <a:tab pos="8409940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LEAVES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simple,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altermate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often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unequal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sided.</a:t>
            </a:r>
            <a:endParaRPr sz="2750">
              <a:latin typeface="Garamond"/>
              <a:cs typeface="Garamond"/>
            </a:endParaRPr>
          </a:p>
          <a:p>
            <a:pPr lvl="1" marL="222250" indent="-209550">
              <a:lnSpc>
                <a:spcPct val="100000"/>
              </a:lnSpc>
              <a:spcBef>
                <a:spcPts val="80"/>
              </a:spcBef>
              <a:buChar char="•"/>
              <a:tabLst>
                <a:tab pos="2222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Black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self-pollinating</a:t>
            </a:r>
            <a:r>
              <a:rPr dirty="0" sz="2750" spc="2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plant.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Garamond"/>
              <a:cs typeface="Garamond"/>
            </a:endParaRPr>
          </a:p>
          <a:p>
            <a:pPr marL="12700" marR="1047750">
              <a:lnSpc>
                <a:spcPct val="102400"/>
              </a:lnSpc>
              <a:buAutoNum type="arabicPeriod" startAt="4"/>
              <a:tabLst>
                <a:tab pos="3562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FRUIT</a:t>
            </a:r>
            <a:r>
              <a:rPr dirty="0" sz="2750" spc="1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7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sessile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globose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drupe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(though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known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berry)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with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pulpy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pesicasp.</a:t>
            </a:r>
            <a:endParaRPr sz="2750">
              <a:latin typeface="Garamond"/>
              <a:cs typeface="Garamond"/>
            </a:endParaRPr>
          </a:p>
          <a:p>
            <a:pPr lvl="1" marL="12700" marR="5080">
              <a:lnSpc>
                <a:spcPts val="3379"/>
              </a:lnSpc>
              <a:spcBef>
                <a:spcPts val="30"/>
              </a:spcBef>
              <a:buChar char="•"/>
              <a:tabLst>
                <a:tab pos="269875" algn="l"/>
                <a:tab pos="270510" algn="l"/>
                <a:tab pos="1270635" algn="l"/>
                <a:tab pos="3167380" algn="l"/>
                <a:tab pos="3882390" algn="l"/>
                <a:tab pos="4464050" algn="l"/>
                <a:tab pos="4968875" algn="l"/>
                <a:tab pos="6227445" algn="l"/>
                <a:tab pos="6866255" algn="l"/>
                <a:tab pos="7724140" algn="l"/>
                <a:tab pos="8572500" algn="l"/>
              </a:tabLst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Green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unripe</a:t>
            </a:r>
            <a:r>
              <a:rPr dirty="0" sz="2750" spc="4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fruits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turn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red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ripening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turns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black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after drying.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52524" y="809625"/>
            <a:ext cx="9886950" cy="5238750"/>
          </a:xfrm>
          <a:custGeom>
            <a:avLst/>
            <a:gdLst/>
            <a:ahLst/>
            <a:cxnLst/>
            <a:rect l="l" t="t" r="r" b="b"/>
            <a:pathLst>
              <a:path w="9886950" h="5238750">
                <a:moveTo>
                  <a:pt x="9886950" y="0"/>
                </a:moveTo>
                <a:lnTo>
                  <a:pt x="0" y="0"/>
                </a:lnTo>
                <a:lnTo>
                  <a:pt x="0" y="5238750"/>
                </a:lnTo>
                <a:lnTo>
                  <a:pt x="9886950" y="5238750"/>
                </a:lnTo>
                <a:lnTo>
                  <a:pt x="98869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5555615" y="1648205"/>
            <a:ext cx="540829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98500" algn="l"/>
                <a:tab pos="1213485" algn="l"/>
                <a:tab pos="1823085" algn="l"/>
                <a:tab pos="2823845" algn="l"/>
                <a:tab pos="3500754" algn="l"/>
                <a:tab pos="4702175" algn="l"/>
              </a:tabLst>
            </a:pP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one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oldest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World’s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most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7772" y="808990"/>
            <a:ext cx="3997325" cy="1717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SzPct val="88888"/>
              <a:buChar char="•"/>
              <a:tabLst>
                <a:tab pos="355600" algn="l"/>
                <a:tab pos="356235" algn="l"/>
              </a:tabLst>
            </a:pPr>
            <a:r>
              <a:rPr dirty="0" u="sng" sz="36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USES</a:t>
            </a:r>
            <a:r>
              <a:rPr dirty="0" sz="3600" spc="-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20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2310"/>
              </a:spcBef>
              <a:tabLst>
                <a:tab pos="422275" algn="l"/>
                <a:tab pos="2681605" algn="l"/>
                <a:tab pos="3891915" algn="l"/>
              </a:tabLst>
            </a:pPr>
            <a:r>
              <a:rPr dirty="0" sz="2750" spc="-25" b="1">
                <a:solidFill>
                  <a:srgbClr val="511E18"/>
                </a:solidFill>
                <a:latin typeface="Garamond"/>
                <a:cs typeface="Garamond"/>
              </a:rPr>
              <a:t>1.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UNIVERSAL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important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spice.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7772" y="2497391"/>
            <a:ext cx="9741535" cy="344424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8255">
              <a:lnSpc>
                <a:spcPct val="102499"/>
              </a:lnSpc>
              <a:spcBef>
                <a:spcPts val="45"/>
              </a:spcBef>
              <a:buSzPct val="96363"/>
              <a:buChar char="•"/>
              <a:tabLst>
                <a:tab pos="138430" algn="l"/>
                <a:tab pos="1795145" algn="l"/>
                <a:tab pos="267208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Because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3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its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widespread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wide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ranging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uses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1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kitchen,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also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known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“king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spices”.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Garamond"/>
              <a:cs typeface="Garamond"/>
            </a:endParaRPr>
          </a:p>
          <a:p>
            <a:pPr marL="12700" marR="5080">
              <a:lnSpc>
                <a:spcPct val="102400"/>
              </a:lnSpc>
              <a:buAutoNum type="arabicPeriod" startAt="2"/>
              <a:tabLst>
                <a:tab pos="403225" algn="l"/>
                <a:tab pos="403860" algn="l"/>
                <a:tab pos="2919730" algn="l"/>
                <a:tab pos="5483860" algn="l"/>
                <a:tab pos="5846445" algn="l"/>
                <a:tab pos="6294120" algn="l"/>
                <a:tab pos="8315325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FLAVOURING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INGREDIENT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non-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alcoholic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beverages,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candies,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baked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foods,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meat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products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cheese.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511E18"/>
              </a:buClr>
              <a:buFont typeface="Garamond"/>
              <a:buAutoNum type="arabicPeriod" startAt="2"/>
            </a:pPr>
            <a:endParaRPr sz="1400">
              <a:latin typeface="Garamond"/>
              <a:cs typeface="Garamond"/>
            </a:endParaRPr>
          </a:p>
          <a:p>
            <a:pPr marL="12700" marR="12700">
              <a:lnSpc>
                <a:spcPct val="102400"/>
              </a:lnSpc>
              <a:buAutoNum type="arabicPeriod" startAt="2"/>
              <a:tabLst>
                <a:tab pos="375285" algn="l"/>
                <a:tab pos="379666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PEPPER</a:t>
            </a:r>
            <a:r>
              <a:rPr dirty="0" sz="2750" spc="2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OIL</a:t>
            </a:r>
            <a:r>
              <a:rPr dirty="0" sz="2750" spc="2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2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Peper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oil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obtained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 spc="2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peppercorns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used.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•As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adjunct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1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sausages,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soups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table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sauces.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8199" y="1009650"/>
            <a:ext cx="10515600" cy="4838700"/>
          </a:xfrm>
          <a:custGeom>
            <a:avLst/>
            <a:gdLst/>
            <a:ahLst/>
            <a:cxnLst/>
            <a:rect l="l" t="t" r="r" b="b"/>
            <a:pathLst>
              <a:path w="10515600" h="4838700">
                <a:moveTo>
                  <a:pt x="10515600" y="0"/>
                </a:moveTo>
                <a:lnTo>
                  <a:pt x="0" y="0"/>
                </a:lnTo>
                <a:lnTo>
                  <a:pt x="0" y="4838700"/>
                </a:lnTo>
                <a:lnTo>
                  <a:pt x="10515600" y="4838700"/>
                </a:lnTo>
                <a:lnTo>
                  <a:pt x="105156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22337" y="1018539"/>
            <a:ext cx="10353040" cy="472249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12700" marR="14604">
              <a:lnSpc>
                <a:spcPct val="102400"/>
              </a:lnSpc>
              <a:spcBef>
                <a:spcPts val="50"/>
              </a:spcBef>
              <a:buAutoNum type="arabicPeriod" startAt="4"/>
              <a:tabLst>
                <a:tab pos="40386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ANTI-OXIDANT</a:t>
            </a:r>
            <a:r>
              <a:rPr dirty="0" sz="2750" spc="3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4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Various</a:t>
            </a:r>
            <a:r>
              <a:rPr dirty="0" sz="2750" spc="4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scientific</a:t>
            </a:r>
            <a:r>
              <a:rPr dirty="0" sz="2750" spc="3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studies</a:t>
            </a:r>
            <a:r>
              <a:rPr dirty="0" sz="2750" spc="4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have</a:t>
            </a:r>
            <a:r>
              <a:rPr dirty="0" sz="2750" spc="3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proved</a:t>
            </a:r>
            <a:r>
              <a:rPr dirty="0" sz="2750" spc="4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that</a:t>
            </a:r>
            <a:r>
              <a:rPr dirty="0" sz="2750" spc="40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black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</a:t>
            </a:r>
            <a:r>
              <a:rPr dirty="0" sz="2750" spc="1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strong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anti-Exidative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properties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delays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aging.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511E18"/>
              </a:buClr>
              <a:buFont typeface="Garamond"/>
              <a:buAutoNum type="arabicPeriod" startAt="4"/>
            </a:pPr>
            <a:endParaRPr sz="1450">
              <a:latin typeface="Garamond"/>
              <a:cs typeface="Garamond"/>
            </a:endParaRPr>
          </a:p>
          <a:p>
            <a:pPr algn="just" marL="12700" marR="6985">
              <a:lnSpc>
                <a:spcPct val="101299"/>
              </a:lnSpc>
              <a:buAutoNum type="arabicPeriod" startAt="4"/>
              <a:tabLst>
                <a:tab pos="432434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2750" spc="10" b="1">
                <a:solidFill>
                  <a:srgbClr val="511E18"/>
                </a:solidFill>
                <a:latin typeface="Garamond"/>
                <a:cs typeface="Garamond"/>
              </a:rPr>
              <a:t> 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2750" spc="66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Black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high</a:t>
            </a:r>
            <a:r>
              <a:rPr dirty="0" sz="2750" spc="6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medicinal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value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therefore,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widely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stay</a:t>
            </a:r>
            <a:r>
              <a:rPr dirty="0" sz="2750" spc="6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healthy  and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also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treat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various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disease conditions.</a:t>
            </a:r>
            <a:endParaRPr sz="2750">
              <a:latin typeface="Garamond"/>
              <a:cs typeface="Garamond"/>
            </a:endParaRPr>
          </a:p>
          <a:p>
            <a:pPr algn="just" lvl="1" marL="12700" marR="5080">
              <a:lnSpc>
                <a:spcPct val="102400"/>
              </a:lnSpc>
              <a:buChar char="•"/>
              <a:tabLst>
                <a:tab pos="28956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6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</a:t>
            </a:r>
            <a:r>
              <a:rPr dirty="0" sz="2750" spc="6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fruits  have</a:t>
            </a:r>
            <a:r>
              <a:rPr dirty="0" sz="2750" spc="6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carminative,</a:t>
            </a:r>
            <a:r>
              <a:rPr dirty="0" sz="2750" spc="6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inflammatory,</a:t>
            </a:r>
            <a:r>
              <a:rPr dirty="0" sz="2750" spc="6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analgesic</a:t>
            </a:r>
            <a:r>
              <a:rPr dirty="0" sz="2750" spc="6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stimulant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properties.</a:t>
            </a:r>
            <a:endParaRPr sz="2750">
              <a:latin typeface="Garamond"/>
              <a:cs typeface="Garamond"/>
            </a:endParaRPr>
          </a:p>
          <a:p>
            <a:pPr algn="just" lvl="1" marL="98425" marR="3331210" indent="-85725">
              <a:lnSpc>
                <a:spcPts val="3379"/>
              </a:lnSpc>
              <a:spcBef>
                <a:spcPts val="125"/>
              </a:spcBef>
              <a:buChar char="•"/>
              <a:tabLst>
                <a:tab pos="2222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stimulates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digestive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juices</a:t>
            </a:r>
            <a:r>
              <a:rPr dirty="0" sz="2750" spc="2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enzymes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promotes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digestion.</a:t>
            </a:r>
            <a:endParaRPr sz="2750">
              <a:latin typeface="Garamond"/>
              <a:cs typeface="Garamond"/>
            </a:endParaRPr>
          </a:p>
          <a:p>
            <a:pPr algn="just" lvl="1" marL="222250" indent="-209550">
              <a:lnSpc>
                <a:spcPts val="3180"/>
              </a:lnSpc>
              <a:buChar char="•"/>
              <a:tabLst>
                <a:tab pos="2222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Black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pepper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delays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brain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aging.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3720002" y="4797031"/>
              <a:ext cx="2054225" cy="323850"/>
            </a:xfrm>
            <a:custGeom>
              <a:avLst/>
              <a:gdLst/>
              <a:ahLst/>
              <a:cxnLst/>
              <a:rect l="l" t="t" r="r" b="b"/>
              <a:pathLst>
                <a:path w="2054225" h="323850">
                  <a:moveTo>
                    <a:pt x="1996467" y="-9"/>
                  </a:moveTo>
                  <a:lnTo>
                    <a:pt x="57230" y="-9"/>
                  </a:lnTo>
                  <a:lnTo>
                    <a:pt x="32192" y="32680"/>
                  </a:lnTo>
                  <a:lnTo>
                    <a:pt x="14307" y="72039"/>
                  </a:lnTo>
                  <a:lnTo>
                    <a:pt x="3576" y="115842"/>
                  </a:lnTo>
                  <a:lnTo>
                    <a:pt x="0" y="161869"/>
                  </a:lnTo>
                  <a:lnTo>
                    <a:pt x="3576" y="207895"/>
                  </a:lnTo>
                  <a:lnTo>
                    <a:pt x="14307" y="251698"/>
                  </a:lnTo>
                  <a:lnTo>
                    <a:pt x="32192" y="291057"/>
                  </a:lnTo>
                  <a:lnTo>
                    <a:pt x="57230" y="323748"/>
                  </a:lnTo>
                  <a:lnTo>
                    <a:pt x="1996467" y="323748"/>
                  </a:lnTo>
                  <a:lnTo>
                    <a:pt x="2021506" y="291057"/>
                  </a:lnTo>
                  <a:lnTo>
                    <a:pt x="2039390" y="251698"/>
                  </a:lnTo>
                  <a:lnTo>
                    <a:pt x="2050121" y="207895"/>
                  </a:lnTo>
                  <a:lnTo>
                    <a:pt x="2053698" y="161869"/>
                  </a:lnTo>
                  <a:lnTo>
                    <a:pt x="2050121" y="115842"/>
                  </a:lnTo>
                  <a:lnTo>
                    <a:pt x="2039390" y="72039"/>
                  </a:lnTo>
                  <a:lnTo>
                    <a:pt x="2021506" y="32680"/>
                  </a:lnTo>
                  <a:lnTo>
                    <a:pt x="1996467" y="-9"/>
                  </a:lnTo>
                  <a:close/>
                </a:path>
              </a:pathLst>
            </a:custGeom>
            <a:solidFill>
              <a:srgbClr val="69D927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9599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61999" cy="6096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5"/>
              <a:ext cx="752475" cy="609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5324" y="409575"/>
              <a:ext cx="10801350" cy="6096000"/>
            </a:xfrm>
            <a:custGeom>
              <a:avLst/>
              <a:gdLst/>
              <a:ahLst/>
              <a:cxnLst/>
              <a:rect l="l" t="t" r="r" b="b"/>
              <a:pathLst>
                <a:path w="10801350" h="6096000">
                  <a:moveTo>
                    <a:pt x="10801350" y="0"/>
                  </a:moveTo>
                  <a:lnTo>
                    <a:pt x="0" y="0"/>
                  </a:lnTo>
                  <a:lnTo>
                    <a:pt x="0" y="6096000"/>
                  </a:lnTo>
                  <a:lnTo>
                    <a:pt x="10801350" y="6096000"/>
                  </a:lnTo>
                  <a:lnTo>
                    <a:pt x="10801350" y="0"/>
                  </a:lnTo>
                  <a:close/>
                </a:path>
              </a:pathLst>
            </a:custGeom>
            <a:solidFill>
              <a:srgbClr val="DEB34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1207" y="408305"/>
            <a:ext cx="2887980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32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c]</a:t>
            </a:r>
            <a:r>
              <a:rPr dirty="0" u="sng" sz="3200" spc="-4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320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CINNAMON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1207" y="1181036"/>
            <a:ext cx="662749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491865" algn="l"/>
              </a:tabLst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BOTANICAL</a:t>
            </a:r>
            <a:r>
              <a:rPr dirty="0" u="sng" sz="2750" spc="7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:</a:t>
            </a:r>
            <a:r>
              <a:rPr dirty="0" sz="2750" spc="114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Cinnamomum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verum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1207" y="1610423"/>
            <a:ext cx="2953385" cy="130746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45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COMMON</a:t>
            </a:r>
            <a:r>
              <a:rPr dirty="0" sz="2750" spc="204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-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FAMILY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PART</a:t>
            </a:r>
            <a:r>
              <a:rPr dirty="0" u="sng" sz="2750" spc="-13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USED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50690" y="1610423"/>
            <a:ext cx="2933700" cy="17367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Dalchini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Lauraceae</a:t>
            </a:r>
            <a:endParaRPr sz="2750">
              <a:latin typeface="Garamond"/>
              <a:cs typeface="Garamond"/>
            </a:endParaRPr>
          </a:p>
          <a:p>
            <a:pPr marL="184150" marR="5080" indent="-152400">
              <a:lnSpc>
                <a:spcPts val="3379"/>
              </a:lnSpc>
              <a:spcBef>
                <a:spcPts val="105"/>
              </a:spcBef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Dried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inner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back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tree.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1207" y="3736975"/>
            <a:ext cx="10648950" cy="266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320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MORPHOLOGY</a:t>
            </a:r>
            <a:r>
              <a:rPr dirty="0" sz="3200" spc="-114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450">
              <a:latin typeface="Garamond"/>
              <a:cs typeface="Garamond"/>
            </a:endParaRPr>
          </a:p>
          <a:p>
            <a:pPr marL="336550" indent="-3244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37185" algn="l"/>
                <a:tab pos="822896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HEIGHT</a:t>
            </a:r>
            <a:r>
              <a:rPr dirty="0" sz="2750" spc="114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small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evergreen</a:t>
            </a:r>
            <a:r>
              <a:rPr dirty="0" sz="2750" spc="3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tree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growing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height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10-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15m</a:t>
            </a:r>
            <a:endParaRPr sz="275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spcBef>
                <a:spcPts val="80"/>
              </a:spcBef>
              <a:buAutoNum type="arabicPeriod"/>
              <a:tabLst>
                <a:tab pos="3562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STEM</a:t>
            </a:r>
            <a:r>
              <a:rPr dirty="0" sz="2750" spc="1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2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highly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branched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covered</a:t>
            </a:r>
            <a:r>
              <a:rPr dirty="0" sz="2750" spc="1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with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thick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grey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bark.</a:t>
            </a:r>
            <a:endParaRPr sz="2750">
              <a:latin typeface="Garamond"/>
              <a:cs typeface="Garamond"/>
            </a:endParaRPr>
          </a:p>
          <a:p>
            <a:pPr lvl="1" marL="12700" marR="5080">
              <a:lnSpc>
                <a:spcPct val="102400"/>
              </a:lnSpc>
              <a:buChar char="•"/>
              <a:tabLst>
                <a:tab pos="355600" algn="l"/>
                <a:tab pos="356235" algn="l"/>
                <a:tab pos="1127760" algn="l"/>
                <a:tab pos="1957070" algn="l"/>
                <a:tab pos="2948305" algn="l"/>
                <a:tab pos="3377565" algn="l"/>
                <a:tab pos="5408295" algn="l"/>
                <a:tab pos="5951220" algn="l"/>
                <a:tab pos="6599555" algn="l"/>
                <a:tab pos="8028940" algn="l"/>
                <a:tab pos="8591550" algn="l"/>
                <a:tab pos="10059670" algn="l"/>
              </a:tabLst>
            </a:pP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bark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tissue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characterized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by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presence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secretion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cells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containing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mucilage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oil.</a:t>
            </a:r>
            <a:endParaRPr sz="2750">
              <a:latin typeface="Garamond"/>
              <a:cs typeface="Garamond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9050" y="533400"/>
            <a:ext cx="3857625" cy="21050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42949" y="790575"/>
            <a:ext cx="10706100" cy="1819275"/>
          </a:xfrm>
          <a:custGeom>
            <a:avLst/>
            <a:gdLst/>
            <a:ahLst/>
            <a:cxnLst/>
            <a:rect l="l" t="t" r="r" b="b"/>
            <a:pathLst>
              <a:path w="10706100" h="1819275">
                <a:moveTo>
                  <a:pt x="10706100" y="0"/>
                </a:moveTo>
                <a:lnTo>
                  <a:pt x="0" y="0"/>
                </a:lnTo>
                <a:lnTo>
                  <a:pt x="0" y="1819275"/>
                </a:lnTo>
                <a:lnTo>
                  <a:pt x="10706100" y="1819275"/>
                </a:lnTo>
                <a:lnTo>
                  <a:pt x="107061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9150" y="796290"/>
            <a:ext cx="10128885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246109" algn="l"/>
              </a:tabLst>
            </a:pPr>
            <a:r>
              <a:rPr dirty="0" b="1">
                <a:solidFill>
                  <a:srgbClr val="511E18"/>
                </a:solidFill>
                <a:latin typeface="Garamond"/>
                <a:cs typeface="Garamond"/>
              </a:rPr>
              <a:t>3.</a:t>
            </a:r>
            <a:r>
              <a:rPr dirty="0" spc="-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b="1">
                <a:solidFill>
                  <a:srgbClr val="511E18"/>
                </a:solidFill>
                <a:latin typeface="Garamond"/>
                <a:cs typeface="Garamond"/>
              </a:rPr>
              <a:t>LEAVES</a:t>
            </a:r>
            <a:r>
              <a:rPr dirty="0" spc="14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pc="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leaves</a:t>
            </a:r>
            <a:r>
              <a:rPr dirty="0" spc="160"/>
              <a:t> </a:t>
            </a:r>
            <a:r>
              <a:rPr dirty="0"/>
              <a:t>are</a:t>
            </a:r>
            <a:r>
              <a:rPr dirty="0" spc="95"/>
              <a:t> </a:t>
            </a:r>
            <a:r>
              <a:rPr dirty="0"/>
              <a:t>variable</a:t>
            </a:r>
            <a:r>
              <a:rPr dirty="0" spc="165"/>
              <a:t> </a:t>
            </a:r>
            <a:r>
              <a:rPr dirty="0"/>
              <a:t>in</a:t>
            </a:r>
            <a:r>
              <a:rPr dirty="0" spc="55"/>
              <a:t> </a:t>
            </a:r>
            <a:r>
              <a:rPr dirty="0"/>
              <a:t>size,</a:t>
            </a:r>
            <a:r>
              <a:rPr dirty="0" spc="40"/>
              <a:t> </a:t>
            </a:r>
            <a:r>
              <a:rPr dirty="0"/>
              <a:t>opposite</a:t>
            </a:r>
            <a:r>
              <a:rPr dirty="0" spc="-60"/>
              <a:t> </a:t>
            </a:r>
            <a:r>
              <a:rPr dirty="0" spc="-25"/>
              <a:t>and</a:t>
            </a:r>
            <a:r>
              <a:rPr dirty="0"/>
              <a:t>	7-18</a:t>
            </a:r>
            <a:r>
              <a:rPr dirty="0" spc="35"/>
              <a:t> </a:t>
            </a:r>
            <a:r>
              <a:rPr dirty="0"/>
              <a:t>cm</a:t>
            </a:r>
            <a:r>
              <a:rPr dirty="0" spc="105"/>
              <a:t> </a:t>
            </a:r>
            <a:r>
              <a:rPr dirty="0" spc="-10"/>
              <a:t>long.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742950" y="2752725"/>
            <a:ext cx="10706100" cy="3514725"/>
          </a:xfrm>
          <a:custGeom>
            <a:avLst/>
            <a:gdLst/>
            <a:ahLst/>
            <a:cxnLst/>
            <a:rect l="l" t="t" r="r" b="b"/>
            <a:pathLst>
              <a:path w="10706100" h="3514725">
                <a:moveTo>
                  <a:pt x="10706100" y="0"/>
                </a:moveTo>
                <a:lnTo>
                  <a:pt x="0" y="0"/>
                </a:lnTo>
                <a:lnTo>
                  <a:pt x="0" y="3514725"/>
                </a:lnTo>
                <a:lnTo>
                  <a:pt x="10706100" y="3514725"/>
                </a:lnTo>
                <a:lnTo>
                  <a:pt x="107061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19150" y="1225549"/>
            <a:ext cx="10443210" cy="49530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30"/>
              </a:spcBef>
              <a:buAutoNum type="arabicPeriod" startAt="4"/>
              <a:tabLst>
                <a:tab pos="356235" algn="l"/>
                <a:tab pos="234759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FLOWER</a:t>
            </a:r>
            <a:r>
              <a:rPr dirty="0" sz="2750" spc="1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actinomorphic,</a:t>
            </a:r>
            <a:r>
              <a:rPr dirty="0" sz="2750" spc="1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bisexual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trimerous.</a:t>
            </a:r>
            <a:endParaRPr sz="2750">
              <a:latin typeface="Garamond"/>
              <a:cs typeface="Garamond"/>
            </a:endParaRPr>
          </a:p>
          <a:p>
            <a:pPr marL="12700" marR="741680">
              <a:lnSpc>
                <a:spcPct val="102400"/>
              </a:lnSpc>
              <a:buAutoNum type="arabicPeriod" startAt="4"/>
              <a:tabLst>
                <a:tab pos="450215" algn="l"/>
                <a:tab pos="45085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FRUIT</a:t>
            </a:r>
            <a:r>
              <a:rPr dirty="0" sz="2750" spc="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fleshy,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one-sided,</a:t>
            </a:r>
            <a:r>
              <a:rPr dirty="0" sz="2750" spc="-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ovoid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black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purplish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black-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coloured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berry.</a:t>
            </a:r>
            <a:endParaRPr sz="2750">
              <a:latin typeface="Garamond"/>
              <a:cs typeface="Garamond"/>
            </a:endParaRPr>
          </a:p>
          <a:p>
            <a:pPr lvl="1" marL="288925" indent="-276860">
              <a:lnSpc>
                <a:spcPct val="100000"/>
              </a:lnSpc>
              <a:spcBef>
                <a:spcPts val="1945"/>
              </a:spcBef>
              <a:buChar char="•"/>
              <a:tabLst>
                <a:tab pos="289560" algn="l"/>
              </a:tabLst>
            </a:pPr>
            <a:r>
              <a:rPr dirty="0" u="sng" sz="3600" b="1">
                <a:solidFill>
                  <a:srgbClr val="424D15"/>
                </a:solidFill>
                <a:uFill>
                  <a:solidFill>
                    <a:srgbClr val="424D15"/>
                  </a:solidFill>
                </a:uFill>
                <a:latin typeface="Garamond"/>
                <a:cs typeface="Garamond"/>
              </a:rPr>
              <a:t>USES</a:t>
            </a:r>
            <a:r>
              <a:rPr dirty="0" sz="3600" spc="-55" b="1">
                <a:solidFill>
                  <a:srgbClr val="424D15"/>
                </a:solidFill>
                <a:latin typeface="Garamond"/>
                <a:cs typeface="Garamond"/>
              </a:rPr>
              <a:t> </a:t>
            </a:r>
            <a:r>
              <a:rPr dirty="0" sz="3600" spc="-50" b="1">
                <a:solidFill>
                  <a:srgbClr val="424D15"/>
                </a:solidFill>
                <a:latin typeface="Garamond"/>
                <a:cs typeface="Garamond"/>
              </a:rPr>
              <a:t>:</a:t>
            </a:r>
            <a:endParaRPr sz="3600">
              <a:latin typeface="Garamond"/>
              <a:cs typeface="Garamond"/>
            </a:endParaRPr>
          </a:p>
          <a:p>
            <a:pPr marL="12700" marR="393700">
              <a:lnSpc>
                <a:spcPct val="102499"/>
              </a:lnSpc>
              <a:spcBef>
                <a:spcPts val="2230"/>
              </a:spcBef>
              <a:buAutoNum type="arabicPeriod"/>
              <a:tabLst>
                <a:tab pos="336550" algn="l"/>
                <a:tab pos="649986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UNIVERSAL</a:t>
            </a:r>
            <a:r>
              <a:rPr dirty="0" sz="2750" spc="1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2750" spc="1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8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inner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back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cinnamon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ce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used.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a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condiment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foods.</a:t>
            </a:r>
            <a:r>
              <a:rPr dirty="0" sz="2750" spc="-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Meat,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sweats,</a:t>
            </a:r>
            <a:r>
              <a:rPr dirty="0" sz="2750" spc="-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other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stuffs.</a:t>
            </a:r>
            <a:endParaRPr sz="2750">
              <a:latin typeface="Garamond"/>
              <a:cs typeface="Garamond"/>
            </a:endParaRPr>
          </a:p>
          <a:p>
            <a:pPr marL="12700" marR="5080">
              <a:lnSpc>
                <a:spcPts val="3379"/>
              </a:lnSpc>
              <a:spcBef>
                <a:spcPts val="50"/>
              </a:spcBef>
              <a:buAutoNum type="arabicPeriod"/>
              <a:tabLst>
                <a:tab pos="355600" algn="l"/>
                <a:tab pos="612965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CINNAMON</a:t>
            </a:r>
            <a:r>
              <a:rPr dirty="0" sz="2750" spc="2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OIL</a:t>
            </a:r>
            <a:r>
              <a:rPr dirty="0" sz="2750" spc="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Volatil</a:t>
            </a:r>
            <a:r>
              <a:rPr dirty="0" sz="2750" spc="1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oils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obtained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cinnamon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bark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leaves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perfumes,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chewing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gums,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chocolates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Mexico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other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items.</a:t>
            </a:r>
            <a:endParaRPr sz="2750">
              <a:latin typeface="Garamond"/>
              <a:cs typeface="Garamond"/>
            </a:endParaRPr>
          </a:p>
          <a:p>
            <a:pPr lvl="1" marL="222250" indent="-210185">
              <a:lnSpc>
                <a:spcPts val="3254"/>
              </a:lnSpc>
              <a:buClr>
                <a:srgbClr val="511E18"/>
              </a:buClr>
              <a:buChar char="•"/>
              <a:tabLst>
                <a:tab pos="22288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also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flassuring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pharmaceuticals</a:t>
            </a:r>
            <a:r>
              <a:rPr dirty="0" sz="2750" spc="3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soap.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52474" y="800100"/>
            <a:ext cx="10687050" cy="5257800"/>
          </a:xfrm>
          <a:custGeom>
            <a:avLst/>
            <a:gdLst/>
            <a:ahLst/>
            <a:cxnLst/>
            <a:rect l="l" t="t" r="r" b="b"/>
            <a:pathLst>
              <a:path w="10687050" h="5257800">
                <a:moveTo>
                  <a:pt x="10687050" y="0"/>
                </a:moveTo>
                <a:lnTo>
                  <a:pt x="0" y="0"/>
                </a:lnTo>
                <a:lnTo>
                  <a:pt x="0" y="5257800"/>
                </a:lnTo>
                <a:lnTo>
                  <a:pt x="10687050" y="5257800"/>
                </a:lnTo>
                <a:lnTo>
                  <a:pt x="106870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31532" y="802893"/>
            <a:ext cx="10534650" cy="51517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45"/>
              </a:spcBef>
              <a:buAutoNum type="arabicPeriod" startAt="3"/>
              <a:tabLst>
                <a:tab pos="403225" algn="l"/>
                <a:tab pos="403860" algn="l"/>
                <a:tab pos="2662555" algn="l"/>
                <a:tab pos="3672840" algn="l"/>
                <a:tab pos="3987165" algn="l"/>
                <a:tab pos="4349750" algn="l"/>
                <a:tab pos="4692650" algn="l"/>
                <a:tab pos="5455285" algn="l"/>
                <a:tab pos="5865495" algn="l"/>
                <a:tab pos="6322695" algn="l"/>
                <a:tab pos="7838440" algn="l"/>
                <a:tab pos="8229600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ingredient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many</a:t>
            </a:r>
            <a:r>
              <a:rPr dirty="0" sz="2750" spc="4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Ayurvedic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Unani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medicinal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preparations..</a:t>
            </a:r>
            <a:endParaRPr sz="2750">
              <a:latin typeface="Garamond"/>
              <a:cs typeface="Garamond"/>
            </a:endParaRPr>
          </a:p>
          <a:p>
            <a:pPr lvl="1" marL="12700" marR="12700">
              <a:lnSpc>
                <a:spcPct val="102400"/>
              </a:lnSpc>
              <a:buChar char="•"/>
              <a:tabLst>
                <a:tab pos="288925" algn="l"/>
                <a:tab pos="289560" algn="l"/>
                <a:tab pos="679450" algn="l"/>
                <a:tab pos="1289685" algn="l"/>
                <a:tab pos="2109470" algn="l"/>
                <a:tab pos="3224530" algn="l"/>
                <a:tab pos="3672840" algn="l"/>
                <a:tab pos="4168775" algn="l"/>
                <a:tab pos="5150485" algn="l"/>
                <a:tab pos="5570220" algn="l"/>
                <a:tab pos="6647180" algn="l"/>
                <a:tab pos="7466330" algn="l"/>
                <a:tab pos="8743950" algn="l"/>
                <a:tab pos="9173210" algn="l"/>
              </a:tabLst>
            </a:pP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been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proved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be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useful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cough,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cold,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diabetes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regulating cholesterol.</a:t>
            </a:r>
            <a:endParaRPr sz="2750">
              <a:latin typeface="Garamond"/>
              <a:cs typeface="Garamond"/>
            </a:endParaRPr>
          </a:p>
          <a:p>
            <a:pPr marL="12700" marR="13335">
              <a:lnSpc>
                <a:spcPct val="100000"/>
              </a:lnSpc>
              <a:spcBef>
                <a:spcPts val="80"/>
              </a:spcBef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Cinnamon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possess</a:t>
            </a:r>
            <a:r>
              <a:rPr dirty="0" sz="2750" spc="2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various</a:t>
            </a:r>
            <a:r>
              <a:rPr dirty="0" sz="2750" spc="2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biological</a:t>
            </a:r>
            <a:r>
              <a:rPr dirty="0" sz="2750" spc="2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actriusties</a:t>
            </a:r>
            <a:r>
              <a:rPr dirty="0" sz="2750" spc="2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such</a:t>
            </a:r>
            <a:r>
              <a:rPr dirty="0" sz="2750" spc="2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3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carmi</a:t>
            </a:r>
            <a:r>
              <a:rPr dirty="0" sz="2750" spc="2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–native,</a:t>
            </a:r>
            <a:r>
              <a:rPr dirty="0" sz="2750" spc="2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anti-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oxidant,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anti-microbial,</a:t>
            </a:r>
            <a:r>
              <a:rPr dirty="0" sz="2750" spc="3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anti-diabetic</a:t>
            </a:r>
            <a:r>
              <a:rPr dirty="0" sz="2750" spc="1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anti-inflammatory</a:t>
            </a:r>
            <a:r>
              <a:rPr dirty="0" sz="2750" spc="2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allergic.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Garamond"/>
              <a:cs typeface="Garamond"/>
            </a:endParaRPr>
          </a:p>
          <a:p>
            <a:pPr marL="12700" marR="6985">
              <a:lnSpc>
                <a:spcPct val="102400"/>
              </a:lnSpc>
              <a:buAutoNum type="arabicPeriod" startAt="4"/>
              <a:tabLst>
                <a:tab pos="565150" algn="l"/>
                <a:tab pos="565785" algn="l"/>
                <a:tab pos="3472815" algn="l"/>
                <a:tab pos="5655945" algn="l"/>
                <a:tab pos="7409180" algn="l"/>
                <a:tab pos="9020175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INSECTICIDAL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ACTIVITY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–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Cinnamon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possesses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insecticidal properties.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AutoNum type="arabicPeriod" startAt="4"/>
            </a:pPr>
            <a:endParaRPr sz="1400">
              <a:latin typeface="Garamond"/>
              <a:cs typeface="Garamond"/>
            </a:endParaRPr>
          </a:p>
          <a:p>
            <a:pPr marL="12700" marR="5080">
              <a:lnSpc>
                <a:spcPct val="102299"/>
              </a:lnSpc>
              <a:buAutoNum type="arabicPeriod" startAt="4"/>
              <a:tabLst>
                <a:tab pos="565150" algn="l"/>
                <a:tab pos="565785" algn="l"/>
                <a:tab pos="3472815" algn="l"/>
                <a:tab pos="5493385" algn="l"/>
                <a:tab pos="5970270" algn="l"/>
                <a:tab pos="7724140" algn="l"/>
                <a:tab pos="8372475" algn="l"/>
                <a:tab pos="9201785" algn="l"/>
              </a:tabLst>
            </a:pPr>
            <a:r>
              <a:rPr dirty="0" sz="2750" spc="-10" b="1">
                <a:solidFill>
                  <a:srgbClr val="6C3B12"/>
                </a:solidFill>
                <a:latin typeface="Garamond"/>
                <a:cs typeface="Garamond"/>
              </a:rPr>
              <a:t>NEMATICIDAL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6C3B12"/>
                </a:solidFill>
                <a:latin typeface="Garamond"/>
                <a:cs typeface="Garamond"/>
              </a:rPr>
              <a:t>ACTIVITY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6C3B12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Cinnamon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oil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also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possesses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nematicidal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activity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against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some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nematodes.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57224" y="457200"/>
            <a:ext cx="10982325" cy="6000750"/>
          </a:xfrm>
          <a:custGeom>
            <a:avLst/>
            <a:gdLst/>
            <a:ahLst/>
            <a:cxnLst/>
            <a:rect l="l" t="t" r="r" b="b"/>
            <a:pathLst>
              <a:path w="10982325" h="6000750">
                <a:moveTo>
                  <a:pt x="10982325" y="0"/>
                </a:moveTo>
                <a:lnTo>
                  <a:pt x="0" y="0"/>
                </a:lnTo>
                <a:lnTo>
                  <a:pt x="0" y="6000750"/>
                </a:lnTo>
                <a:lnTo>
                  <a:pt x="10982325" y="6000750"/>
                </a:lnTo>
                <a:lnTo>
                  <a:pt x="10982325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822" y="463930"/>
            <a:ext cx="1892300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b="1">
                <a:solidFill>
                  <a:srgbClr val="511E18"/>
                </a:solidFill>
                <a:latin typeface="Garamond"/>
                <a:cs typeface="Garamond"/>
              </a:rPr>
              <a:t>d]</a:t>
            </a:r>
            <a:r>
              <a:rPr dirty="0" spc="8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GINGER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38822" y="1312799"/>
            <a:ext cx="653542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275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BOTANICAL</a:t>
            </a:r>
            <a:r>
              <a:rPr dirty="0" sz="2750" spc="21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sng" sz="275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3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-6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>
                <a:solidFill>
                  <a:srgbClr val="6C3B12"/>
                </a:solidFill>
                <a:latin typeface="Garamond"/>
                <a:cs typeface="Garamond"/>
              </a:rPr>
              <a:t>Zingiber</a:t>
            </a:r>
            <a:r>
              <a:rPr dirty="0" sz="3200" spc="-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officinale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8822" y="1793875"/>
            <a:ext cx="2953385" cy="1484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5"/>
              </a:spcBef>
            </a:pPr>
            <a:r>
              <a:rPr dirty="0" u="sng" sz="275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COMMON</a:t>
            </a:r>
            <a:r>
              <a:rPr dirty="0" sz="2750" spc="19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-2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sng" sz="2750" spc="-1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FAMILY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u="sng" sz="275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PART</a:t>
            </a:r>
            <a:r>
              <a:rPr dirty="0" sz="2750" spc="-13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USED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037076" y="1799336"/>
            <a:ext cx="2408555" cy="1490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2225">
              <a:lnSpc>
                <a:spcPts val="3835"/>
              </a:lnSpc>
              <a:spcBef>
                <a:spcPts val="130"/>
              </a:spcBef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Adrak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ts val="3829"/>
              </a:lnSpc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Zingiberaceae</a:t>
            </a:r>
            <a:endParaRPr sz="3200">
              <a:latin typeface="Garamond"/>
              <a:cs typeface="Garamond"/>
            </a:endParaRPr>
          </a:p>
          <a:p>
            <a:pPr marL="31750">
              <a:lnSpc>
                <a:spcPts val="3835"/>
              </a:lnSpc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3200" spc="-10">
                <a:solidFill>
                  <a:srgbClr val="6C3B12"/>
                </a:solidFill>
                <a:latin typeface="Garamond"/>
                <a:cs typeface="Garamond"/>
              </a:rPr>
              <a:t>Rhizome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8822" y="3687826"/>
            <a:ext cx="10815320" cy="266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3200" spc="-20" b="1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/>
                <a:cs typeface="Garamond"/>
              </a:rPr>
              <a:t>MORPHOLOGY</a:t>
            </a:r>
            <a:r>
              <a:rPr dirty="0" sz="3200" spc="-12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endParaRPr sz="2750">
              <a:latin typeface="Garamond"/>
              <a:cs typeface="Garamond"/>
            </a:endParaRPr>
          </a:p>
          <a:p>
            <a:pPr marL="346075" indent="-334010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34671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(Zingiber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officinsale)</a:t>
            </a:r>
            <a:r>
              <a:rPr dirty="0" sz="2750" spc="2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perennial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herbaceous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plant</a:t>
            </a:r>
            <a:endParaRPr sz="2750">
              <a:latin typeface="Garamond"/>
              <a:cs typeface="Garamond"/>
            </a:endParaRPr>
          </a:p>
          <a:p>
            <a:pPr marL="12700" marR="10160">
              <a:lnSpc>
                <a:spcPct val="100000"/>
              </a:lnSpc>
              <a:spcBef>
                <a:spcPts val="80"/>
              </a:spcBef>
              <a:buAutoNum type="arabicPeriod"/>
              <a:tabLst>
                <a:tab pos="460375" algn="l"/>
                <a:tab pos="461009" algn="l"/>
                <a:tab pos="1861820" algn="l"/>
                <a:tab pos="2147570" algn="l"/>
                <a:tab pos="3291840" algn="l"/>
                <a:tab pos="4464050" algn="l"/>
                <a:tab pos="6322695" algn="l"/>
                <a:tab pos="7228840" algn="l"/>
                <a:tab pos="8038465" algn="l"/>
                <a:tab pos="8915400" algn="l"/>
                <a:tab pos="9535160" algn="l"/>
              </a:tabLst>
            </a:pPr>
            <a:r>
              <a:rPr dirty="0" sz="2750" spc="-10" b="1">
                <a:solidFill>
                  <a:srgbClr val="6C3B12"/>
                </a:solidFill>
                <a:latin typeface="Garamond"/>
                <a:cs typeface="Garamond"/>
              </a:rPr>
              <a:t>ROOTS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Manny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fibrous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adventitious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roots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arise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rhizomes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(underground</a:t>
            </a:r>
            <a:r>
              <a:rPr dirty="0" sz="2750" spc="2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stem).</a:t>
            </a:r>
            <a:endParaRPr sz="2750">
              <a:latin typeface="Garamond"/>
              <a:cs typeface="Garamond"/>
            </a:endParaRPr>
          </a:p>
          <a:p>
            <a:pPr marL="12700" marR="5080">
              <a:lnSpc>
                <a:spcPct val="102400"/>
              </a:lnSpc>
              <a:spcBef>
                <a:spcPts val="5"/>
              </a:spcBef>
              <a:buAutoNum type="arabicPeriod"/>
              <a:tabLst>
                <a:tab pos="403225" algn="l"/>
                <a:tab pos="403860" algn="l"/>
                <a:tab pos="1718310" algn="l"/>
                <a:tab pos="1957070" algn="l"/>
                <a:tab pos="3891915" algn="l"/>
                <a:tab pos="4130675" algn="l"/>
                <a:tab pos="5684520" algn="l"/>
                <a:tab pos="6570980" algn="l"/>
                <a:tab pos="7056755" algn="l"/>
                <a:tab pos="7543165" algn="l"/>
                <a:tab pos="8467725" algn="l"/>
                <a:tab pos="9335135" algn="l"/>
                <a:tab pos="9821545" algn="l"/>
              </a:tabLst>
            </a:pPr>
            <a:r>
              <a:rPr dirty="0" sz="2750" spc="-10" b="1">
                <a:solidFill>
                  <a:srgbClr val="6C3B12"/>
                </a:solidFill>
                <a:latin typeface="Garamond"/>
                <a:cs typeface="Garamond"/>
              </a:rPr>
              <a:t>STEMS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Pseudostems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(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false</a:t>
            </a:r>
            <a:r>
              <a:rPr dirty="0" sz="2750" spc="43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stem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made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up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rolled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bases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leaves),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arising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underground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rhizomatous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stem,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elect,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slender,</a:t>
            </a:r>
            <a:r>
              <a:rPr dirty="0" sz="2750" spc="1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rounded,</a:t>
            </a:r>
            <a:endParaRPr sz="2750">
              <a:latin typeface="Garamond"/>
              <a:cs typeface="Garamond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4300" y="581025"/>
            <a:ext cx="3800475" cy="28479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1524" y="828675"/>
            <a:ext cx="10725150" cy="523875"/>
          </a:xfrm>
          <a:custGeom>
            <a:avLst/>
            <a:gdLst/>
            <a:ahLst/>
            <a:cxnLst/>
            <a:rect l="l" t="t" r="r" b="b"/>
            <a:pathLst>
              <a:path w="10725150" h="523875">
                <a:moveTo>
                  <a:pt x="10725150" y="0"/>
                </a:moveTo>
                <a:lnTo>
                  <a:pt x="0" y="0"/>
                </a:lnTo>
                <a:lnTo>
                  <a:pt x="0" y="523875"/>
                </a:lnTo>
                <a:lnTo>
                  <a:pt x="10725150" y="523875"/>
                </a:lnTo>
                <a:lnTo>
                  <a:pt x="107251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5221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130"/>
              </a:spcBef>
            </a:pPr>
            <a:r>
              <a:rPr dirty="0"/>
              <a:t>and</a:t>
            </a:r>
            <a:r>
              <a:rPr dirty="0" spc="45"/>
              <a:t> </a:t>
            </a:r>
            <a:r>
              <a:rPr dirty="0" spc="-10"/>
              <a:t>annual.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771525" y="1352550"/>
            <a:ext cx="10725150" cy="4953000"/>
          </a:xfrm>
          <a:custGeom>
            <a:avLst/>
            <a:gdLst/>
            <a:ahLst/>
            <a:cxnLst/>
            <a:rect l="l" t="t" r="r" b="b"/>
            <a:pathLst>
              <a:path w="10725150" h="4953000">
                <a:moveTo>
                  <a:pt x="10725150" y="0"/>
                </a:moveTo>
                <a:lnTo>
                  <a:pt x="0" y="0"/>
                </a:lnTo>
                <a:lnTo>
                  <a:pt x="0" y="4953000"/>
                </a:lnTo>
                <a:lnTo>
                  <a:pt x="10725150" y="4953000"/>
                </a:lnTo>
                <a:lnTo>
                  <a:pt x="107251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50264" y="1355407"/>
            <a:ext cx="10571480" cy="484632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25"/>
              </a:spcBef>
              <a:buAutoNum type="arabicPeriod" startAt="4"/>
              <a:tabLst>
                <a:tab pos="3562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LEAVES</a:t>
            </a:r>
            <a:r>
              <a:rPr dirty="0" sz="2750" spc="1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distichous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(arranged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alternately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two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rows).</a:t>
            </a:r>
            <a:endParaRPr sz="2750">
              <a:latin typeface="Garamond"/>
              <a:cs typeface="Garamond"/>
            </a:endParaRPr>
          </a:p>
          <a:p>
            <a:pPr lvl="1" marL="222250" indent="-210185">
              <a:lnSpc>
                <a:spcPct val="100000"/>
              </a:lnSpc>
              <a:spcBef>
                <a:spcPts val="80"/>
              </a:spcBef>
              <a:buChar char="•"/>
              <a:tabLst>
                <a:tab pos="222885" algn="l"/>
                <a:tab pos="164211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Each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leaf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is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divided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into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basal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sheath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terminal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lamina.</a:t>
            </a:r>
            <a:endParaRPr sz="2750">
              <a:latin typeface="Garamond"/>
              <a:cs typeface="Garamond"/>
            </a:endParaRPr>
          </a:p>
          <a:p>
            <a:pPr marL="12700" marR="14604">
              <a:lnSpc>
                <a:spcPct val="102400"/>
              </a:lnSpc>
              <a:buAutoNum type="arabicPeriod" startAt="5"/>
              <a:tabLst>
                <a:tab pos="488950" algn="l"/>
                <a:tab pos="489584" algn="l"/>
                <a:tab pos="3853815" algn="l"/>
                <a:tab pos="4168140" algn="l"/>
                <a:tab pos="4949825" algn="l"/>
                <a:tab pos="7123430" algn="l"/>
                <a:tab pos="7971790" algn="l"/>
                <a:tab pos="9201150" algn="l"/>
                <a:tab pos="10116820" algn="l"/>
              </a:tabLst>
            </a:pP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INFLORESCENCE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inflorescences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arise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directly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rhizome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bear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flowers.</a:t>
            </a:r>
            <a:endParaRPr sz="275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spcBef>
                <a:spcPts val="80"/>
              </a:spcBef>
              <a:buAutoNum type="arabicPeriod" startAt="5"/>
              <a:tabLst>
                <a:tab pos="3562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FLOWERS</a:t>
            </a:r>
            <a:r>
              <a:rPr dirty="0" sz="2750" spc="1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pale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yellow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streaked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with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purple.</a:t>
            </a:r>
            <a:endParaRPr sz="2750">
              <a:latin typeface="Garamond"/>
              <a:cs typeface="Garamond"/>
            </a:endParaRPr>
          </a:p>
          <a:p>
            <a:pPr marL="12700" marR="13335">
              <a:lnSpc>
                <a:spcPts val="3379"/>
              </a:lnSpc>
              <a:spcBef>
                <a:spcPts val="50"/>
              </a:spcBef>
              <a:buAutoNum type="arabicPeriod" startAt="5"/>
              <a:tabLst>
                <a:tab pos="394335" algn="l"/>
                <a:tab pos="2738755" algn="l"/>
                <a:tab pos="667512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FRUIT</a:t>
            </a:r>
            <a:r>
              <a:rPr dirty="0" sz="2750" spc="3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3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Fruit,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which</a:t>
            </a:r>
            <a:r>
              <a:rPr dirty="0" sz="2750" spc="3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develops</a:t>
            </a:r>
            <a:r>
              <a:rPr dirty="0" sz="2750" spc="3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only</a:t>
            </a:r>
            <a:r>
              <a:rPr dirty="0" sz="2750" spc="3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rarely,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is</a:t>
            </a:r>
            <a:r>
              <a:rPr dirty="0" sz="2750" spc="3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3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triangular</a:t>
            </a:r>
            <a:r>
              <a:rPr dirty="0" sz="2750" spc="3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ovale</a:t>
            </a:r>
            <a:r>
              <a:rPr dirty="0" sz="2750" spc="3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capsule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containing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numerous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blackish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seeds.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511E18"/>
              </a:buClr>
              <a:buFont typeface="Garamond"/>
              <a:buAutoNum type="arabicPeriod" startAt="5"/>
            </a:pPr>
            <a:endParaRPr sz="1400">
              <a:latin typeface="Garamond"/>
              <a:cs typeface="Garamond"/>
            </a:endParaRPr>
          </a:p>
          <a:p>
            <a:pPr lvl="1" marL="222250" indent="-210185">
              <a:lnSpc>
                <a:spcPct val="100000"/>
              </a:lnSpc>
              <a:buSzPct val="76388"/>
              <a:buFont typeface="Garamond"/>
              <a:buChar char="•"/>
              <a:tabLst>
                <a:tab pos="222885" algn="l"/>
              </a:tabLst>
            </a:pPr>
            <a:r>
              <a:rPr dirty="0" u="sng" sz="36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USES</a:t>
            </a:r>
            <a:r>
              <a:rPr dirty="0" u="sng" sz="3600" spc="-5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u="sng" sz="3200" spc="-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–</a:t>
            </a:r>
            <a:endParaRPr sz="3200">
              <a:latin typeface="Garamond"/>
              <a:cs typeface="Garamond"/>
            </a:endParaRPr>
          </a:p>
          <a:p>
            <a:pPr marL="12700" marR="5080">
              <a:lnSpc>
                <a:spcPts val="3379"/>
              </a:lnSpc>
              <a:spcBef>
                <a:spcPts val="85"/>
              </a:spcBef>
              <a:tabLst>
                <a:tab pos="393700" algn="l"/>
                <a:tab pos="946150" algn="l"/>
                <a:tab pos="1318260" algn="l"/>
                <a:tab pos="2499995" algn="l"/>
                <a:tab pos="2824480" algn="l"/>
                <a:tab pos="3520440" algn="l"/>
                <a:tab pos="4368800" algn="l"/>
                <a:tab pos="5779135" algn="l"/>
                <a:tab pos="6265545" algn="l"/>
                <a:tab pos="7256780" algn="l"/>
                <a:tab pos="7819390" algn="l"/>
                <a:tab pos="8591550" algn="l"/>
                <a:tab pos="9010650" algn="l"/>
                <a:tab pos="9297035" algn="l"/>
                <a:tab pos="10135870" algn="l"/>
              </a:tabLst>
            </a:pPr>
            <a:r>
              <a:rPr dirty="0" sz="2750" spc="-25" b="1">
                <a:solidFill>
                  <a:srgbClr val="511E18"/>
                </a:solidFill>
                <a:latin typeface="Garamond"/>
                <a:cs typeface="Garamond"/>
              </a:rPr>
              <a:t>1.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5" b="1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A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10" b="1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–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fresh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rhizomes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spice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for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racious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foods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thoroughout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world.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00099" y="685800"/>
            <a:ext cx="10591800" cy="5734050"/>
          </a:xfrm>
          <a:custGeom>
            <a:avLst/>
            <a:gdLst/>
            <a:ahLst/>
            <a:cxnLst/>
            <a:rect l="l" t="t" r="r" b="b"/>
            <a:pathLst>
              <a:path w="10591800" h="5734050">
                <a:moveTo>
                  <a:pt x="10591800" y="0"/>
                </a:moveTo>
                <a:lnTo>
                  <a:pt x="0" y="0"/>
                </a:lnTo>
                <a:lnTo>
                  <a:pt x="0" y="5734050"/>
                </a:lnTo>
                <a:lnTo>
                  <a:pt x="10591800" y="5734050"/>
                </a:lnTo>
                <a:lnTo>
                  <a:pt x="105918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83602" y="692785"/>
            <a:ext cx="10429240" cy="558101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12700" marR="5080">
              <a:lnSpc>
                <a:spcPct val="102400"/>
              </a:lnSpc>
              <a:spcBef>
                <a:spcPts val="50"/>
              </a:spcBef>
              <a:buAutoNum type="arabicPeriod" startAt="2"/>
              <a:tabLst>
                <a:tab pos="3943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FLAVOURING</a:t>
            </a:r>
            <a:r>
              <a:rPr dirty="0" sz="2750" spc="4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OF</a:t>
            </a:r>
            <a:r>
              <a:rPr dirty="0" sz="2750" spc="4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BEVERAGES</a:t>
            </a:r>
            <a:r>
              <a:rPr dirty="0" sz="2750" spc="40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48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 spc="4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40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traditionally</a:t>
            </a:r>
            <a:r>
              <a:rPr dirty="0" sz="2750" spc="40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4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for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3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different</a:t>
            </a:r>
            <a:r>
              <a:rPr dirty="0" sz="2750" spc="3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non-</a:t>
            </a:r>
            <a:r>
              <a:rPr dirty="0" sz="2750" spc="3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alcoholic</a:t>
            </a:r>
            <a:r>
              <a:rPr dirty="0" sz="2750" spc="3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(herbal</a:t>
            </a:r>
            <a:r>
              <a:rPr dirty="0" sz="2750" spc="3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Tea,</a:t>
            </a:r>
            <a:r>
              <a:rPr dirty="0" sz="2750" spc="3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adrak</a:t>
            </a:r>
            <a:r>
              <a:rPr dirty="0" sz="2750" spc="3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chai,</a:t>
            </a:r>
            <a:r>
              <a:rPr dirty="0" sz="2750" spc="3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soupi,</a:t>
            </a:r>
            <a:r>
              <a:rPr dirty="0" sz="2750" spc="4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etc</a:t>
            </a:r>
            <a:r>
              <a:rPr dirty="0" sz="2750" spc="3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50">
                <a:solidFill>
                  <a:srgbClr val="6C3B12"/>
                </a:solidFill>
                <a:latin typeface="Garamond"/>
                <a:cs typeface="Garamond"/>
              </a:rPr>
              <a:t>)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alcoholic</a:t>
            </a:r>
            <a:r>
              <a:rPr dirty="0" sz="2750" spc="2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(ginger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wine,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beer)</a:t>
            </a:r>
            <a:r>
              <a:rPr dirty="0" sz="2750" spc="2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bererages.</a:t>
            </a:r>
            <a:endParaRPr sz="2750">
              <a:latin typeface="Garamond"/>
              <a:cs typeface="Garamond"/>
            </a:endParaRPr>
          </a:p>
          <a:p>
            <a:pPr algn="just" marL="355600" indent="-343535">
              <a:lnSpc>
                <a:spcPct val="100000"/>
              </a:lnSpc>
              <a:spcBef>
                <a:spcPts val="80"/>
              </a:spcBef>
              <a:buAutoNum type="arabicPeriod" startAt="2"/>
              <a:tabLst>
                <a:tab pos="3562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PICKLES</a:t>
            </a:r>
            <a:r>
              <a:rPr dirty="0" sz="2750" spc="1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4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can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pickled</a:t>
            </a:r>
            <a:r>
              <a:rPr dirty="0" sz="2750" spc="20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vinegar</a:t>
            </a:r>
            <a:r>
              <a:rPr dirty="0" sz="2750" spc="1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sherry.</a:t>
            </a:r>
            <a:endParaRPr sz="2750">
              <a:latin typeface="Garamond"/>
              <a:cs typeface="Garamond"/>
            </a:endParaRPr>
          </a:p>
          <a:p>
            <a:pPr algn="just" marL="12700" marR="9525">
              <a:lnSpc>
                <a:spcPct val="100000"/>
              </a:lnSpc>
              <a:spcBef>
                <a:spcPts val="80"/>
              </a:spcBef>
              <a:buAutoNum type="arabicPeriod" startAt="2"/>
              <a:tabLst>
                <a:tab pos="39433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2750" spc="38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2750" spc="3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3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3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3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3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3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</a:t>
            </a:r>
            <a:r>
              <a:rPr dirty="0" sz="2750" spc="4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ingredient</a:t>
            </a:r>
            <a:r>
              <a:rPr dirty="0" sz="2750" spc="3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3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many</a:t>
            </a:r>
            <a:r>
              <a:rPr dirty="0" sz="2750" spc="3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Ayurvedia,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Unani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traditional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medicinal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preparations.</a:t>
            </a:r>
            <a:endParaRPr sz="2750">
              <a:latin typeface="Garamond"/>
              <a:cs typeface="Garamond"/>
            </a:endParaRPr>
          </a:p>
          <a:p>
            <a:pPr algn="just" marL="12700" marR="10795">
              <a:lnSpc>
                <a:spcPct val="102499"/>
              </a:lnSpc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has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been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traditionally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aid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digestion,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treat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upset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stomach,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diarrhoea,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nausea.</a:t>
            </a:r>
            <a:endParaRPr sz="2750">
              <a:latin typeface="Garamond"/>
              <a:cs typeface="Garamond"/>
            </a:endParaRPr>
          </a:p>
          <a:p>
            <a:pPr algn="just" lvl="1" marL="12700" marR="6985">
              <a:lnSpc>
                <a:spcPct val="102400"/>
              </a:lnSpc>
              <a:buChar char="•"/>
              <a:tabLst>
                <a:tab pos="26098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3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3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reported</a:t>
            </a:r>
            <a:r>
              <a:rPr dirty="0" sz="2750" spc="4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3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have</a:t>
            </a:r>
            <a:r>
              <a:rPr dirty="0" sz="2750" spc="3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anti-oxidant,</a:t>
            </a:r>
            <a:r>
              <a:rPr dirty="0" sz="2750" spc="3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anti-carcinogenic,</a:t>
            </a:r>
            <a:r>
              <a:rPr dirty="0" sz="2750" spc="3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</a:t>
            </a:r>
            <a:r>
              <a:rPr dirty="0" sz="2750" spc="3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inflammatory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anti-tumor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activities</a:t>
            </a:r>
            <a:endParaRPr sz="2750">
              <a:latin typeface="Garamond"/>
              <a:cs typeface="Garamond"/>
            </a:endParaRPr>
          </a:p>
          <a:p>
            <a:pPr marL="12700" marR="6350">
              <a:lnSpc>
                <a:spcPts val="3379"/>
              </a:lnSpc>
              <a:spcBef>
                <a:spcPts val="50"/>
              </a:spcBef>
              <a:tabLst>
                <a:tab pos="1146810" algn="l"/>
                <a:tab pos="1728470" algn="l"/>
                <a:tab pos="2109470" algn="l"/>
                <a:tab pos="2367280" algn="l"/>
                <a:tab pos="3014980" algn="l"/>
                <a:tab pos="3472815" algn="l"/>
                <a:tab pos="4721860" algn="l"/>
                <a:tab pos="6122670" algn="l"/>
                <a:tab pos="6904355" algn="l"/>
                <a:tab pos="7924165" algn="l"/>
                <a:tab pos="8601075" algn="l"/>
                <a:tab pos="9439910" algn="l"/>
              </a:tabLst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Ginger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tea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given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persons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suffering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with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cough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cold.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Ginger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increasse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rate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perspiration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give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feeling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ts val="3254"/>
              </a:lnSpc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warmth.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81049" y="552450"/>
            <a:ext cx="10629900" cy="5819775"/>
          </a:xfrm>
          <a:custGeom>
            <a:avLst/>
            <a:gdLst/>
            <a:ahLst/>
            <a:cxnLst/>
            <a:rect l="l" t="t" r="r" b="b"/>
            <a:pathLst>
              <a:path w="10629900" h="5819775">
                <a:moveTo>
                  <a:pt x="10629900" y="0"/>
                </a:moveTo>
                <a:lnTo>
                  <a:pt x="0" y="0"/>
                </a:lnTo>
                <a:lnTo>
                  <a:pt x="0" y="5819775"/>
                </a:lnTo>
                <a:lnTo>
                  <a:pt x="10629900" y="5819775"/>
                </a:lnTo>
                <a:lnTo>
                  <a:pt x="1062990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7567" y="547306"/>
            <a:ext cx="2733040" cy="5175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b="1">
                <a:solidFill>
                  <a:srgbClr val="511E18"/>
                </a:solidFill>
                <a:latin typeface="Garamond"/>
                <a:cs typeface="Garamond"/>
              </a:rPr>
              <a:t>e)</a:t>
            </a:r>
            <a:r>
              <a:rPr dirty="0" sz="3200" spc="-1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320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TURMERIC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57567" y="1471930"/>
            <a:ext cx="570738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BOTANICAL</a:t>
            </a:r>
            <a:r>
              <a:rPr dirty="0" sz="2750" spc="26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sz="2750" spc="6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-3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Curcuma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longa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7567" y="1901189"/>
            <a:ext cx="3148330" cy="130810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5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COMMON</a:t>
            </a:r>
            <a:r>
              <a:rPr dirty="0" sz="2750" spc="-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35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NAME</a:t>
            </a:r>
            <a:r>
              <a:rPr dirty="0" u="sng" sz="2750" spc="57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 </a:t>
            </a:r>
            <a:r>
              <a:rPr dirty="0" sz="2750" spc="5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1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FAMILY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u="sng" sz="275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PART</a:t>
            </a:r>
            <a:r>
              <a:rPr dirty="0" sz="2750" spc="-1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u="sng" sz="275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USED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41546" y="1901189"/>
            <a:ext cx="2090420" cy="1308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Haldi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Zingiberaceae</a:t>
            </a:r>
            <a:endParaRPr sz="2750">
              <a:latin typeface="Garamond"/>
              <a:cs typeface="Garamond"/>
            </a:endParaRPr>
          </a:p>
          <a:p>
            <a:pPr marL="1270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Rhizome</a:t>
            </a:r>
            <a:endParaRPr sz="275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7567" y="3599179"/>
            <a:ext cx="9968230" cy="266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3200" spc="-2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MORPHOLOGY</a:t>
            </a:r>
            <a:r>
              <a:rPr dirty="0" sz="3200" spc="-114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6C3B12"/>
                </a:solidFill>
                <a:latin typeface="Garamond"/>
                <a:cs typeface="Garamond"/>
              </a:rPr>
              <a:t>–</a:t>
            </a:r>
            <a:endParaRPr sz="2750">
              <a:latin typeface="Garamond"/>
              <a:cs typeface="Garamond"/>
            </a:endParaRPr>
          </a:p>
          <a:p>
            <a:pPr marL="345440" indent="-33337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34607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herbaceous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plant,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surviving</a:t>
            </a:r>
            <a:r>
              <a:rPr dirty="0" sz="2750" spc="2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through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perennial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rhizomes.</a:t>
            </a:r>
            <a:endParaRPr sz="2750">
              <a:latin typeface="Garamond"/>
              <a:cs typeface="Garamond"/>
            </a:endParaRPr>
          </a:p>
          <a:p>
            <a:pPr marL="12700" marR="121920">
              <a:lnSpc>
                <a:spcPts val="3379"/>
              </a:lnSpc>
              <a:spcBef>
                <a:spcPts val="50"/>
              </a:spcBef>
              <a:buClr>
                <a:srgbClr val="6C3B12"/>
              </a:buClr>
              <a:buFont typeface="Garamond"/>
              <a:buAutoNum type="arabicPeriod"/>
              <a:tabLst>
                <a:tab pos="34671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ROOTS</a:t>
            </a:r>
            <a:r>
              <a:rPr dirty="0" sz="2750" spc="229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: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-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Many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fitmous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adventitious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roots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arise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from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rhizomes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(underground</a:t>
            </a:r>
            <a:r>
              <a:rPr dirty="0" sz="2750" spc="2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stem).</a:t>
            </a:r>
            <a:endParaRPr sz="2750">
              <a:latin typeface="Garamond"/>
              <a:cs typeface="Garamond"/>
            </a:endParaRPr>
          </a:p>
          <a:p>
            <a:pPr lvl="1" marL="222250" indent="-210185">
              <a:lnSpc>
                <a:spcPts val="3250"/>
              </a:lnSpc>
              <a:buChar char="•"/>
              <a:tabLst>
                <a:tab pos="22288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Rhizome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highly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branched,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yellow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orange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colour,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cylindrical</a:t>
            </a:r>
            <a:r>
              <a:rPr dirty="0" sz="2750" spc="2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aromatic.</a:t>
            </a:r>
            <a:endParaRPr sz="2750">
              <a:latin typeface="Garamond"/>
              <a:cs typeface="Garamond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5275" y="552450"/>
            <a:ext cx="3495675" cy="26384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52474" y="1228725"/>
            <a:ext cx="10687050" cy="4400550"/>
          </a:xfrm>
          <a:custGeom>
            <a:avLst/>
            <a:gdLst/>
            <a:ahLst/>
            <a:cxnLst/>
            <a:rect l="l" t="t" r="r" b="b"/>
            <a:pathLst>
              <a:path w="10687050" h="4400550">
                <a:moveTo>
                  <a:pt x="10687050" y="0"/>
                </a:moveTo>
                <a:lnTo>
                  <a:pt x="0" y="0"/>
                </a:lnTo>
                <a:lnTo>
                  <a:pt x="0" y="4400550"/>
                </a:lnTo>
                <a:lnTo>
                  <a:pt x="10687050" y="4400550"/>
                </a:lnTo>
                <a:lnTo>
                  <a:pt x="106870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30580" y="1234439"/>
            <a:ext cx="10132060" cy="430276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50"/>
              </a:spcBef>
              <a:buAutoNum type="arabicPeriod" startAt="3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LEAVES</a:t>
            </a:r>
            <a:r>
              <a:rPr dirty="0" sz="2750" spc="1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3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leaves</a:t>
            </a:r>
            <a:r>
              <a:rPr dirty="0" sz="2750" spc="1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distichous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(arranged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alternately</a:t>
            </a:r>
            <a:r>
              <a:rPr dirty="0" sz="2750" spc="2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two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rows)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long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petioled.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3779520" algn="l"/>
                <a:tab pos="84518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•They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divided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into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leaf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sheath,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petiole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lamina</a:t>
            </a:r>
            <a:r>
              <a:rPr dirty="0" sz="2750" spc="1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or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leaf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blade.</a:t>
            </a:r>
            <a:endParaRPr sz="2750">
              <a:latin typeface="Garamond"/>
              <a:cs typeface="Garamond"/>
            </a:endParaRPr>
          </a:p>
          <a:p>
            <a:pPr lvl="1" marL="222885" indent="-210820">
              <a:lnSpc>
                <a:spcPct val="100000"/>
              </a:lnSpc>
              <a:spcBef>
                <a:spcPts val="80"/>
              </a:spcBef>
              <a:buChar char="•"/>
              <a:tabLst>
                <a:tab pos="223520" algn="l"/>
                <a:tab pos="149034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leaf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sheaths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form</a:t>
            </a:r>
            <a:r>
              <a:rPr dirty="0" sz="2750" spc="2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false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stem.</a:t>
            </a:r>
            <a:endParaRPr sz="2750">
              <a:latin typeface="Garamond"/>
              <a:cs typeface="Garamond"/>
            </a:endParaRPr>
          </a:p>
          <a:p>
            <a:pPr marL="12700" marR="14604">
              <a:lnSpc>
                <a:spcPct val="100000"/>
              </a:lnSpc>
              <a:spcBef>
                <a:spcPts val="75"/>
              </a:spcBef>
              <a:buAutoNum type="arabicPeriod" startAt="4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INFLORESCENCE</a:t>
            </a:r>
            <a:r>
              <a:rPr dirty="0" sz="2750" spc="3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5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inflorescence,</a:t>
            </a:r>
            <a:r>
              <a:rPr dirty="0" sz="2750" spc="3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spike,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arises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directly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from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rhizome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during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rainy</a:t>
            </a:r>
            <a:r>
              <a:rPr dirty="0" sz="2750" spc="1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season.</a:t>
            </a:r>
            <a:endParaRPr sz="2750">
              <a:latin typeface="Garamond"/>
              <a:cs typeface="Garamond"/>
            </a:endParaRPr>
          </a:p>
          <a:p>
            <a:pPr marL="12700" marR="2310130">
              <a:lnSpc>
                <a:spcPct val="102400"/>
              </a:lnSpc>
              <a:spcBef>
                <a:spcPts val="10"/>
              </a:spcBef>
              <a:buClr>
                <a:srgbClr val="6C3B12"/>
              </a:buClr>
              <a:buAutoNum type="arabicPeriod" startAt="4"/>
              <a:tabLst>
                <a:tab pos="356235" algn="l"/>
                <a:tab pos="244284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FLOWERS</a:t>
            </a:r>
            <a:r>
              <a:rPr dirty="0" sz="2750" spc="17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	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-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flowers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are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pale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yellow,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covered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by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pinkish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bracts,</a:t>
            </a:r>
            <a:r>
              <a:rPr dirty="0" sz="2750" spc="1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bisexual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zygomorphic.</a:t>
            </a:r>
            <a:endParaRPr sz="2750">
              <a:latin typeface="Garamond"/>
              <a:cs typeface="Garamond"/>
            </a:endParaRPr>
          </a:p>
          <a:p>
            <a:pPr marL="356235" indent="-344170">
              <a:lnSpc>
                <a:spcPct val="100000"/>
              </a:lnSpc>
              <a:spcBef>
                <a:spcPts val="75"/>
              </a:spcBef>
              <a:buAutoNum type="arabicPeriod" startAt="4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FRUIT</a:t>
            </a:r>
            <a:r>
              <a:rPr dirty="0" sz="2750" spc="10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does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not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bear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fruits,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sterile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triploid.</a:t>
            </a:r>
            <a:endParaRPr sz="2750">
              <a:latin typeface="Garamond"/>
              <a:cs typeface="Garamond"/>
            </a:endParaRPr>
          </a:p>
          <a:p>
            <a:pPr lvl="1" marL="222885" indent="-210820">
              <a:lnSpc>
                <a:spcPct val="100000"/>
              </a:lnSpc>
              <a:spcBef>
                <a:spcPts val="85"/>
              </a:spcBef>
              <a:buChar char="•"/>
              <a:tabLst>
                <a:tab pos="223520" algn="l"/>
                <a:tab pos="196850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However,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if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it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bears</a:t>
            </a:r>
            <a:r>
              <a:rPr dirty="0" sz="2750" spc="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fruit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rarely,</a:t>
            </a:r>
            <a:r>
              <a:rPr dirty="0" sz="2750" spc="1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capsule.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33424" y="733425"/>
            <a:ext cx="10725150" cy="5391150"/>
          </a:xfrm>
          <a:custGeom>
            <a:avLst/>
            <a:gdLst/>
            <a:ahLst/>
            <a:cxnLst/>
            <a:rect l="l" t="t" r="r" b="b"/>
            <a:pathLst>
              <a:path w="10725150" h="5391150">
                <a:moveTo>
                  <a:pt x="10725150" y="0"/>
                </a:moveTo>
                <a:lnTo>
                  <a:pt x="0" y="0"/>
                </a:lnTo>
                <a:lnTo>
                  <a:pt x="0" y="5391150"/>
                </a:lnTo>
                <a:lnTo>
                  <a:pt x="10725150" y="5391150"/>
                </a:lnTo>
                <a:lnTo>
                  <a:pt x="107251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09307" y="731774"/>
            <a:ext cx="10285095" cy="52851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8925" indent="-276860">
              <a:lnSpc>
                <a:spcPct val="100000"/>
              </a:lnSpc>
              <a:spcBef>
                <a:spcPts val="105"/>
              </a:spcBef>
              <a:buChar char="•"/>
              <a:tabLst>
                <a:tab pos="289560" algn="l"/>
              </a:tabLst>
            </a:pPr>
            <a:r>
              <a:rPr dirty="0" u="sng" sz="3600" b="1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/>
                <a:cs typeface="Garamond"/>
              </a:rPr>
              <a:t>USES</a:t>
            </a:r>
            <a:r>
              <a:rPr dirty="0" sz="3600" spc="-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3600" spc="-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endParaRPr sz="3600">
              <a:latin typeface="Garamond"/>
              <a:cs typeface="Garamond"/>
            </a:endParaRPr>
          </a:p>
          <a:p>
            <a:pPr marL="12700" marR="5080">
              <a:lnSpc>
                <a:spcPct val="102499"/>
              </a:lnSpc>
              <a:spcBef>
                <a:spcPts val="3429"/>
              </a:spcBef>
              <a:buAutoNum type="arabicPeriod"/>
              <a:tabLst>
                <a:tab pos="336550" algn="l"/>
                <a:tab pos="44069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AS</a:t>
            </a:r>
            <a:r>
              <a:rPr dirty="0" sz="2750" spc="8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A</a:t>
            </a:r>
            <a:r>
              <a:rPr dirty="0" sz="2750" spc="-3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SPICE</a:t>
            </a:r>
            <a:r>
              <a:rPr dirty="0" sz="2750" spc="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Indian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have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been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using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</a:t>
            </a:r>
            <a:r>
              <a:rPr dirty="0" sz="2750" spc="-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spice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thousands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years.</a:t>
            </a:r>
            <a:endParaRPr sz="2750">
              <a:latin typeface="Garamond"/>
              <a:cs typeface="Garamond"/>
            </a:endParaRPr>
          </a:p>
          <a:p>
            <a:pPr lvl="1" marL="221615" indent="-209550">
              <a:lnSpc>
                <a:spcPct val="100000"/>
              </a:lnSpc>
              <a:spcBef>
                <a:spcPts val="5"/>
              </a:spcBef>
              <a:buChar char="•"/>
              <a:tabLst>
                <a:tab pos="222250" algn="l"/>
                <a:tab pos="760349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additive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improve</a:t>
            </a:r>
            <a:r>
              <a:rPr dirty="0" sz="2750" spc="10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palatability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foods.</a:t>
            </a:r>
            <a:endParaRPr sz="2750">
              <a:latin typeface="Garamond"/>
              <a:cs typeface="Garamond"/>
            </a:endParaRPr>
          </a:p>
          <a:p>
            <a:pPr>
              <a:lnSpc>
                <a:spcPct val="100000"/>
              </a:lnSpc>
            </a:pPr>
            <a:endParaRPr sz="1500">
              <a:latin typeface="Garamond"/>
              <a:cs typeface="Garamond"/>
            </a:endParaRPr>
          </a:p>
          <a:p>
            <a:pPr marL="354965" indent="-342900">
              <a:lnSpc>
                <a:spcPct val="100000"/>
              </a:lnSpc>
              <a:buAutoNum type="arabicPeriod" startAt="2"/>
              <a:tabLst>
                <a:tab pos="35560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MEDICINAL</a:t>
            </a:r>
            <a:r>
              <a:rPr dirty="0" sz="2750" spc="19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2750" spc="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2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•</a:t>
            </a:r>
            <a:r>
              <a:rPr dirty="0" sz="2750" spc="-5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-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extensively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Ayurvedic,</a:t>
            </a:r>
            <a:r>
              <a:rPr dirty="0" sz="2750" spc="2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Unani,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Chinese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traditional</a:t>
            </a:r>
            <a:r>
              <a:rPr dirty="0" sz="2750" spc="1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medicinal</a:t>
            </a:r>
            <a:r>
              <a:rPr dirty="0" sz="2750" spc="2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preparations.</a:t>
            </a:r>
            <a:endParaRPr sz="2750">
              <a:latin typeface="Garamond"/>
              <a:cs typeface="Garamond"/>
            </a:endParaRPr>
          </a:p>
          <a:p>
            <a:pPr lvl="1" marL="12700" marR="1231900">
              <a:lnSpc>
                <a:spcPct val="100000"/>
              </a:lnSpc>
              <a:spcBef>
                <a:spcPts val="80"/>
              </a:spcBef>
              <a:buChar char="•"/>
              <a:tabLst>
                <a:tab pos="22288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reported</a:t>
            </a:r>
            <a:r>
              <a:rPr dirty="0" sz="2750" spc="1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stomachic,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tonic,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blood</a:t>
            </a:r>
            <a:r>
              <a:rPr dirty="0" sz="2750" spc="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purifier,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anti-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inflammatory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liver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protectant.</a:t>
            </a:r>
            <a:endParaRPr sz="2750">
              <a:latin typeface="Garamond"/>
              <a:cs typeface="Garamond"/>
            </a:endParaRPr>
          </a:p>
          <a:p>
            <a:pPr lvl="1" marL="316865" indent="-304800">
              <a:lnSpc>
                <a:spcPct val="100000"/>
              </a:lnSpc>
              <a:spcBef>
                <a:spcPts val="85"/>
              </a:spcBef>
              <a:buChar char="•"/>
              <a:tabLst>
                <a:tab pos="316865" algn="l"/>
                <a:tab pos="31750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Recent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epidemiological</a:t>
            </a:r>
            <a:r>
              <a:rPr dirty="0" sz="2750" spc="2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observations</a:t>
            </a:r>
            <a:r>
              <a:rPr dirty="0" sz="2750" spc="1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have</a:t>
            </a:r>
            <a:r>
              <a:rPr dirty="0" sz="2750" spc="1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suggested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that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5939155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consumption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may</a:t>
            </a:r>
            <a:r>
              <a:rPr dirty="0" sz="2750" spc="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reduce</a:t>
            </a:r>
            <a:r>
              <a:rPr dirty="0" sz="2750" spc="2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certain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forms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cancers.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09624" y="581025"/>
            <a:ext cx="10572750" cy="5695950"/>
          </a:xfrm>
          <a:custGeom>
            <a:avLst/>
            <a:gdLst/>
            <a:ahLst/>
            <a:cxnLst/>
            <a:rect l="l" t="t" r="r" b="b"/>
            <a:pathLst>
              <a:path w="10572750" h="5695950">
                <a:moveTo>
                  <a:pt x="10572750" y="0"/>
                </a:moveTo>
                <a:lnTo>
                  <a:pt x="0" y="0"/>
                </a:lnTo>
                <a:lnTo>
                  <a:pt x="0" y="5695950"/>
                </a:lnTo>
                <a:lnTo>
                  <a:pt x="10572750" y="5695950"/>
                </a:lnTo>
                <a:lnTo>
                  <a:pt x="10572750" y="0"/>
                </a:lnTo>
                <a:close/>
              </a:path>
            </a:pathLst>
          </a:custGeom>
          <a:solidFill>
            <a:srgbClr val="DEB34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92175" y="586993"/>
            <a:ext cx="10145395" cy="558101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87630">
              <a:lnSpc>
                <a:spcPct val="102499"/>
              </a:lnSpc>
              <a:spcBef>
                <a:spcPts val="45"/>
              </a:spcBef>
              <a:buAutoNum type="arabicPeriod" startAt="3"/>
              <a:tabLst>
                <a:tab pos="356870" algn="l"/>
                <a:tab pos="4906645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FOOD</a:t>
            </a:r>
            <a:r>
              <a:rPr dirty="0" sz="2750" spc="15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COLOURANT</a:t>
            </a:r>
            <a:r>
              <a:rPr dirty="0" sz="2750" spc="20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3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can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be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 a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food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colourant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(for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butter,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cheese,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etc.)</a:t>
            </a:r>
            <a:r>
              <a:rPr dirty="0" sz="2750" spc="1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place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synthetic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dye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tartrazine.</a:t>
            </a:r>
            <a:endParaRPr sz="2750">
              <a:latin typeface="Garamond"/>
              <a:cs typeface="Garamond"/>
            </a:endParaRPr>
          </a:p>
          <a:p>
            <a:pPr lvl="1" marL="222250" indent="-210185">
              <a:lnSpc>
                <a:spcPct val="100000"/>
              </a:lnSpc>
              <a:spcBef>
                <a:spcPts val="80"/>
              </a:spcBef>
              <a:buChar char="•"/>
              <a:tabLst>
                <a:tab pos="222885" algn="l"/>
                <a:tab pos="187198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one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the</a:t>
            </a:r>
            <a:r>
              <a:rPr dirty="0" sz="2750" spc="6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principal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ingredients</a:t>
            </a:r>
            <a:r>
              <a:rPr dirty="0" sz="2750" spc="2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curry</a:t>
            </a:r>
            <a:r>
              <a:rPr dirty="0" sz="2750" spc="229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powrder.</a:t>
            </a:r>
            <a:endParaRPr sz="2750">
              <a:latin typeface="Garamond"/>
              <a:cs typeface="Garamond"/>
            </a:endParaRPr>
          </a:p>
          <a:p>
            <a:pPr marL="12700" marR="693420">
              <a:lnSpc>
                <a:spcPts val="3379"/>
              </a:lnSpc>
              <a:spcBef>
                <a:spcPts val="125"/>
              </a:spcBef>
              <a:buAutoNum type="arabicPeriod" startAt="4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PICKLES</a:t>
            </a:r>
            <a:r>
              <a:rPr dirty="0" sz="2750" spc="6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Tumeric</a:t>
            </a:r>
            <a:r>
              <a:rPr dirty="0" sz="2750" spc="1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powder</a:t>
            </a:r>
            <a:r>
              <a:rPr dirty="0" sz="2750" spc="-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added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pickles</a:t>
            </a:r>
            <a:r>
              <a:rPr dirty="0" sz="2750" spc="17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flavouring</a:t>
            </a:r>
            <a:r>
              <a:rPr dirty="0" sz="2750" spc="1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and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colouring</a:t>
            </a:r>
            <a:r>
              <a:rPr dirty="0" sz="2750" spc="1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agent.</a:t>
            </a:r>
            <a:endParaRPr sz="2750">
              <a:latin typeface="Garamond"/>
              <a:cs typeface="Garamond"/>
            </a:endParaRPr>
          </a:p>
          <a:p>
            <a:pPr marL="356235" indent="-344170">
              <a:lnSpc>
                <a:spcPts val="3180"/>
              </a:lnSpc>
              <a:buAutoNum type="arabicPeriod" startAt="4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DYE</a:t>
            </a:r>
            <a:r>
              <a:rPr dirty="0" sz="2750" spc="1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2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Tumeric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powder</a:t>
            </a:r>
            <a:r>
              <a:rPr dirty="0" sz="2750" spc="-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was</a:t>
            </a:r>
            <a:r>
              <a:rPr dirty="0" sz="2750" spc="2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dying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cotton,</a:t>
            </a:r>
            <a:r>
              <a:rPr dirty="0" sz="2750" spc="-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silk</a:t>
            </a:r>
            <a:r>
              <a:rPr dirty="0" sz="2750" spc="11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and</a:t>
            </a:r>
            <a:r>
              <a:rPr dirty="0" sz="2750" spc="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wool</a:t>
            </a:r>
            <a:r>
              <a:rPr dirty="0" sz="2750" spc="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7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old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times.</a:t>
            </a:r>
            <a:endParaRPr sz="2750">
              <a:latin typeface="Garamond"/>
              <a:cs typeface="Garamond"/>
            </a:endParaRPr>
          </a:p>
          <a:p>
            <a:pPr marL="356235" indent="-344170">
              <a:lnSpc>
                <a:spcPct val="100000"/>
              </a:lnSpc>
              <a:spcBef>
                <a:spcPts val="80"/>
              </a:spcBef>
              <a:buAutoNum type="arabicPeriod" startAt="6"/>
              <a:tabLst>
                <a:tab pos="356870" algn="l"/>
              </a:tabLst>
            </a:pP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SACRED</a:t>
            </a:r>
            <a:r>
              <a:rPr dirty="0" sz="2750" spc="13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USES</a:t>
            </a:r>
            <a:r>
              <a:rPr dirty="0" sz="2750" spc="70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 b="1">
                <a:solidFill>
                  <a:srgbClr val="511E18"/>
                </a:solidFill>
                <a:latin typeface="Garamond"/>
                <a:cs typeface="Garamond"/>
              </a:rPr>
              <a:t>:</a:t>
            </a:r>
            <a:r>
              <a:rPr dirty="0" sz="2750" spc="15" b="1">
                <a:solidFill>
                  <a:srgbClr val="511E18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Turmeric</a:t>
            </a:r>
            <a:r>
              <a:rPr dirty="0" sz="2750" spc="254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considered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sacred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by</a:t>
            </a:r>
            <a:r>
              <a:rPr dirty="0" sz="2750" spc="-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Hindus.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2750" spc="95">
                <a:solidFill>
                  <a:srgbClr val="6C3B12"/>
                </a:solidFill>
                <a:latin typeface="MS Gothic"/>
                <a:cs typeface="MS Gothic"/>
              </a:rPr>
              <a:t>・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It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offered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to</a:t>
            </a:r>
            <a:r>
              <a:rPr dirty="0" sz="2750" spc="-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deities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during</a:t>
            </a:r>
            <a:r>
              <a:rPr dirty="0" sz="2750" spc="8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religion</a:t>
            </a:r>
            <a:r>
              <a:rPr dirty="0" sz="2750" spc="2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ceremonies.</a:t>
            </a:r>
            <a:endParaRPr sz="2750">
              <a:latin typeface="Garamond"/>
              <a:cs typeface="Garamond"/>
            </a:endParaRPr>
          </a:p>
          <a:p>
            <a:pPr lvl="1" marL="222250" indent="-210185">
              <a:lnSpc>
                <a:spcPct val="100000"/>
              </a:lnSpc>
              <a:spcBef>
                <a:spcPts val="5"/>
              </a:spcBef>
              <a:buChar char="•"/>
              <a:tabLst>
                <a:tab pos="222885" algn="l"/>
                <a:tab pos="85280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Turmenc</a:t>
            </a:r>
            <a:r>
              <a:rPr dirty="0" sz="2750" spc="2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vermilion</a:t>
            </a:r>
            <a:r>
              <a:rPr dirty="0" sz="2750" spc="3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1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put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on</a:t>
            </a:r>
            <a:r>
              <a:rPr dirty="0" sz="2750" spc="1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the</a:t>
            </a:r>
            <a:r>
              <a:rPr dirty="0" sz="2750" spc="4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forehead</a:t>
            </a:r>
            <a:r>
              <a:rPr dirty="0" sz="2750" spc="1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in</a:t>
            </a:r>
            <a:r>
              <a:rPr dirty="0" sz="2750" spc="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some</a:t>
            </a:r>
            <a:r>
              <a:rPr dirty="0" sz="2750" spc="-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temples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and</a:t>
            </a:r>
            <a:r>
              <a:rPr dirty="0" sz="2750" spc="1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during</a:t>
            </a:r>
            <a:endParaRPr sz="275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sacred</a:t>
            </a:r>
            <a:r>
              <a:rPr dirty="0" sz="2750" spc="10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occasions.</a:t>
            </a:r>
            <a:endParaRPr sz="2750">
              <a:latin typeface="Garamond"/>
              <a:cs typeface="Garamond"/>
            </a:endParaRPr>
          </a:p>
          <a:p>
            <a:pPr marL="12700" marR="193040">
              <a:lnSpc>
                <a:spcPct val="102400"/>
              </a:lnSpc>
              <a:tabLst>
                <a:tab pos="3902710" algn="l"/>
                <a:tab pos="6432550" algn="l"/>
              </a:tabLst>
            </a:pP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-Turmeric</a:t>
            </a:r>
            <a:r>
              <a:rPr dirty="0" sz="2750" spc="18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is</a:t>
            </a:r>
            <a:r>
              <a:rPr dirty="0" sz="2750" spc="9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used</a:t>
            </a:r>
            <a:r>
              <a:rPr dirty="0" sz="2750" spc="2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as</a:t>
            </a:r>
            <a:r>
              <a:rPr dirty="0" sz="2750" spc="9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one</a:t>
            </a:r>
            <a:r>
              <a:rPr dirty="0" sz="2750" spc="-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the</a:t>
            </a:r>
            <a:r>
              <a:rPr dirty="0" sz="2750" spc="-3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nine</a:t>
            </a:r>
            <a:r>
              <a:rPr dirty="0" sz="2750" spc="13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plants</a:t>
            </a:r>
            <a:r>
              <a:rPr dirty="0" sz="2750" spc="50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25">
                <a:solidFill>
                  <a:srgbClr val="6C3B12"/>
                </a:solidFill>
                <a:latin typeface="Garamond"/>
                <a:cs typeface="Garamond"/>
              </a:rPr>
              <a:t>of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	navapatrika</a:t>
            </a:r>
            <a:r>
              <a:rPr dirty="0" sz="2750" spc="16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>
                <a:solidFill>
                  <a:srgbClr val="6C3B12"/>
                </a:solidFill>
                <a:latin typeface="Garamond"/>
                <a:cs typeface="Garamond"/>
              </a:rPr>
              <a:t>during</a:t>
            </a:r>
            <a:r>
              <a:rPr dirty="0" sz="2750" spc="45">
                <a:solidFill>
                  <a:srgbClr val="6C3B12"/>
                </a:solidFill>
                <a:latin typeface="Garamond"/>
                <a:cs typeface="Garamond"/>
              </a:rPr>
              <a:t> </a:t>
            </a:r>
            <a:r>
              <a:rPr dirty="0" sz="2750" spc="-10">
                <a:solidFill>
                  <a:srgbClr val="6C3B12"/>
                </a:solidFill>
                <a:latin typeface="Garamond"/>
                <a:cs typeface="Garamond"/>
              </a:rPr>
              <a:t>Durga festival.</a:t>
            </a:r>
            <a:endParaRPr sz="275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2022-07-17T16:55:36Z</dcterms:created>
  <dcterms:modified xsi:type="dcterms:W3CDTF">2022-07-17T16:55:36Z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2022-02-28T00:00:00Z</vt:filetime>
  </property>
  <property fmtid="{D5CDD505-2E9C-101B-9397-08002B2CF9AE}" pid="3" name="LastSaved">
    <vt:filetime>2022-07-17T00:00:00Z</vt:filetime>
  </property>
</Properties>
</file>